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58"/>
  </p:notesMasterIdLst>
  <p:sldIdLst>
    <p:sldId id="257" r:id="rId3"/>
    <p:sldId id="705" r:id="rId4"/>
    <p:sldId id="448" r:id="rId5"/>
    <p:sldId id="659" r:id="rId6"/>
    <p:sldId id="706" r:id="rId7"/>
    <p:sldId id="707" r:id="rId8"/>
    <p:sldId id="708" r:id="rId9"/>
    <p:sldId id="709" r:id="rId10"/>
    <p:sldId id="710" r:id="rId11"/>
    <p:sldId id="711" r:id="rId12"/>
    <p:sldId id="712" r:id="rId13"/>
    <p:sldId id="713" r:id="rId14"/>
    <p:sldId id="714" r:id="rId15"/>
    <p:sldId id="715" r:id="rId16"/>
    <p:sldId id="716" r:id="rId17"/>
    <p:sldId id="717" r:id="rId18"/>
    <p:sldId id="719" r:id="rId19"/>
    <p:sldId id="718" r:id="rId20"/>
    <p:sldId id="720" r:id="rId21"/>
    <p:sldId id="721" r:id="rId22"/>
    <p:sldId id="722" r:id="rId23"/>
    <p:sldId id="723" r:id="rId24"/>
    <p:sldId id="724" r:id="rId25"/>
    <p:sldId id="725" r:id="rId26"/>
    <p:sldId id="726" r:id="rId27"/>
    <p:sldId id="727" r:id="rId28"/>
    <p:sldId id="728" r:id="rId29"/>
    <p:sldId id="729" r:id="rId30"/>
    <p:sldId id="730" r:id="rId31"/>
    <p:sldId id="731" r:id="rId32"/>
    <p:sldId id="732" r:id="rId33"/>
    <p:sldId id="733" r:id="rId34"/>
    <p:sldId id="734" r:id="rId35"/>
    <p:sldId id="735" r:id="rId36"/>
    <p:sldId id="736" r:id="rId37"/>
    <p:sldId id="663" r:id="rId38"/>
    <p:sldId id="664" r:id="rId39"/>
    <p:sldId id="738" r:id="rId40"/>
    <p:sldId id="737" r:id="rId41"/>
    <p:sldId id="739" r:id="rId42"/>
    <p:sldId id="740" r:id="rId43"/>
    <p:sldId id="665" r:id="rId44"/>
    <p:sldId id="741" r:id="rId45"/>
    <p:sldId id="742" r:id="rId46"/>
    <p:sldId id="751" r:id="rId47"/>
    <p:sldId id="743" r:id="rId48"/>
    <p:sldId id="752" r:id="rId49"/>
    <p:sldId id="753" r:id="rId50"/>
    <p:sldId id="754" r:id="rId51"/>
    <p:sldId id="745" r:id="rId52"/>
    <p:sldId id="746" r:id="rId53"/>
    <p:sldId id="747" r:id="rId54"/>
    <p:sldId id="748" r:id="rId55"/>
    <p:sldId id="749" r:id="rId56"/>
    <p:sldId id="750" r:id="rId57"/>
  </p:sldIdLst>
  <p:sldSz cx="9144000" cy="6858000" type="screen4x3"/>
  <p:notesSz cx="6669088"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74">
          <p15:clr>
            <a:srgbClr val="A4A3A4"/>
          </p15:clr>
        </p15:guide>
        <p15:guide id="2" pos="216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20" autoAdjust="0"/>
    <p:restoredTop sz="96357" autoAdjust="0"/>
  </p:normalViewPr>
  <p:slideViewPr>
    <p:cSldViewPr>
      <p:cViewPr varScale="1">
        <p:scale>
          <a:sx n="128" d="100"/>
          <a:sy n="128" d="100"/>
        </p:scale>
        <p:origin x="2144" y="176"/>
      </p:cViewPr>
      <p:guideLst>
        <p:guide orient="horz" pos="2874"/>
        <p:guide pos="2169"/>
      </p:guideLst>
    </p:cSldViewPr>
  </p:slideViewPr>
  <p:notesTextViewPr>
    <p:cViewPr>
      <p:scale>
        <a:sx n="100" d="100"/>
        <a:sy n="100" d="100"/>
      </p:scale>
      <p:origin x="0" y="0"/>
    </p:cViewPr>
  </p:notesTextViewPr>
  <p:notesViewPr>
    <p:cSldViewPr>
      <p:cViewPr varScale="1">
        <p:scale>
          <a:sx n="79" d="100"/>
          <a:sy n="79" d="100"/>
        </p:scale>
        <p:origin x="201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889938" cy="49863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777993" y="1"/>
            <a:ext cx="2889938" cy="498630"/>
          </a:xfrm>
          <a:prstGeom prst="rect">
            <a:avLst/>
          </a:prstGeom>
        </p:spPr>
        <p:txBody>
          <a:bodyPr vert="horz" lIns="91440" tIns="45720" rIns="91440" bIns="45720" rtlCol="0"/>
          <a:lstStyle>
            <a:lvl1pPr algn="r">
              <a:defRPr sz="1200"/>
            </a:lvl1pPr>
          </a:lstStyle>
          <a:p>
            <a:fld id="{C5DBE84A-49C0-4C58-98E2-F487FF3A3892}" type="datetimeFigureOut">
              <a:rPr lang="zh-CN" altLang="en-US" smtClean="0"/>
              <a:t>2022/5/14</a:t>
            </a:fld>
            <a:endParaRPr lang="zh-CN" altLang="en-US"/>
          </a:p>
        </p:txBody>
      </p:sp>
      <p:sp>
        <p:nvSpPr>
          <p:cNvPr id="4" name="幻灯片图像占位符 3"/>
          <p:cNvSpPr>
            <a:spLocks noGrp="1" noRot="1" noChangeAspect="1"/>
          </p:cNvSpPr>
          <p:nvPr>
            <p:ph type="sldImg" idx="2"/>
          </p:nvPr>
        </p:nvSpPr>
        <p:spPr>
          <a:xfrm>
            <a:off x="1101725" y="1241425"/>
            <a:ext cx="4465638"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66909" y="4777197"/>
            <a:ext cx="5335270" cy="3908613"/>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428010"/>
            <a:ext cx="2889938" cy="498629"/>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777993" y="9428010"/>
            <a:ext cx="2889938" cy="498629"/>
          </a:xfrm>
          <a:prstGeom prst="rect">
            <a:avLst/>
          </a:prstGeom>
        </p:spPr>
        <p:txBody>
          <a:bodyPr vert="horz" lIns="91440" tIns="45720" rIns="91440" bIns="45720" rtlCol="0" anchor="b"/>
          <a:lstStyle>
            <a:lvl1pPr algn="r">
              <a:defRPr sz="1200"/>
            </a:lvl1pPr>
          </a:lstStyle>
          <a:p>
            <a:fld id="{F42712C7-71DD-48B0-87D8-BC665B3FB6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4A4C9E6-CE92-40C0-934F-326BAC4475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893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4461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00528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50462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44176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39454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18731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38539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8105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40649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8358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4A4C9E6-CE92-40C0-934F-326BAC44755F}"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73734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81761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46542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09722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2563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67145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5996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87561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982832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63071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58999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68871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9541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00688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47943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60542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10600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94718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18475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132855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528937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0582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0841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5676065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46839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99218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61228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70086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12890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134030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62833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484157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88826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5899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82883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919556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276156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9560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83436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81541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45259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123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2823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5/14/22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5/14/22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5/14/22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7F7A7618-506D-47E0-8292-4FEB1F3825A2}" type="slidenum">
              <a:rPr lang="en-US" altLang="zh-CN"/>
              <a:t>‹#›</a:t>
            </a:fld>
            <a:endParaRPr 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F029A0B5-0824-45B4-89D9-E541E7346A51}" type="slidenum">
              <a:rPr lang="en-US" altLang="zh-CN"/>
              <a:t>‹#›</a:t>
            </a:fld>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8A0919A9-C2E4-4626-AE07-2D5B9A632E04}" type="slidenum">
              <a:rPr lang="en-US" altLang="zh-CN"/>
              <a:t>‹#›</a:t>
            </a:fld>
            <a:endParaRPr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日期占位符 1027"/>
          <p:cNvSpPr>
            <a:spLocks noGrp="1"/>
          </p:cNvSpPr>
          <p:nvPr>
            <p:ph type="dt" sz="half" idx="10"/>
          </p:nvPr>
        </p:nvSpPr>
        <p:spPr/>
        <p:txBody>
          <a:bodyPr/>
          <a:lstStyle>
            <a:lvl1pPr>
              <a:defRPr/>
            </a:lvl1pPr>
          </a:lstStyle>
          <a:p>
            <a:endParaRPr lang="zh-CN" altLang="en-US"/>
          </a:p>
        </p:txBody>
      </p:sp>
      <p:sp>
        <p:nvSpPr>
          <p:cNvPr id="6" name="页脚占位符 1028"/>
          <p:cNvSpPr>
            <a:spLocks noGrp="1"/>
          </p:cNvSpPr>
          <p:nvPr>
            <p:ph type="ftr" sz="quarter" idx="11"/>
          </p:nvPr>
        </p:nvSpPr>
        <p:spPr/>
        <p:txBody>
          <a:bodyPr/>
          <a:lstStyle>
            <a:lvl1pPr>
              <a:defRPr/>
            </a:lvl1pPr>
          </a:lstStyle>
          <a:p>
            <a:endParaRPr lang="zh-CN"/>
          </a:p>
        </p:txBody>
      </p:sp>
      <p:sp>
        <p:nvSpPr>
          <p:cNvPr id="7" name="灯片编号占位符 1029"/>
          <p:cNvSpPr>
            <a:spLocks noGrp="1"/>
          </p:cNvSpPr>
          <p:nvPr>
            <p:ph type="sldNum" sz="quarter" idx="12"/>
          </p:nvPr>
        </p:nvSpPr>
        <p:spPr/>
        <p:txBody>
          <a:bodyPr/>
          <a:lstStyle>
            <a:lvl1pPr>
              <a:defRPr/>
            </a:lvl1pPr>
          </a:lstStyle>
          <a:p>
            <a:fld id="{CB6F560B-C28C-42ED-90BC-D65EC6A232CA}" type="slidenum">
              <a:rPr lang="en-US" altLang="zh-CN"/>
              <a:t>‹#›</a:t>
            </a:fld>
            <a:endParaRPr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7" name="日期占位符 1027"/>
          <p:cNvSpPr>
            <a:spLocks noGrp="1"/>
          </p:cNvSpPr>
          <p:nvPr>
            <p:ph type="dt" sz="half" idx="10"/>
          </p:nvPr>
        </p:nvSpPr>
        <p:spPr/>
        <p:txBody>
          <a:bodyPr/>
          <a:lstStyle>
            <a:lvl1pPr>
              <a:defRPr/>
            </a:lvl1pPr>
          </a:lstStyle>
          <a:p>
            <a:endParaRPr lang="zh-CN" altLang="en-US"/>
          </a:p>
        </p:txBody>
      </p:sp>
      <p:sp>
        <p:nvSpPr>
          <p:cNvPr id="8" name="页脚占位符 1028"/>
          <p:cNvSpPr>
            <a:spLocks noGrp="1"/>
          </p:cNvSpPr>
          <p:nvPr>
            <p:ph type="ftr" sz="quarter" idx="11"/>
          </p:nvPr>
        </p:nvSpPr>
        <p:spPr/>
        <p:txBody>
          <a:bodyPr/>
          <a:lstStyle>
            <a:lvl1pPr>
              <a:defRPr/>
            </a:lvl1pPr>
          </a:lstStyle>
          <a:p>
            <a:endParaRPr lang="zh-CN"/>
          </a:p>
        </p:txBody>
      </p:sp>
      <p:sp>
        <p:nvSpPr>
          <p:cNvPr id="9" name="灯片编号占位符 1029"/>
          <p:cNvSpPr>
            <a:spLocks noGrp="1"/>
          </p:cNvSpPr>
          <p:nvPr>
            <p:ph type="sldNum" sz="quarter" idx="12"/>
          </p:nvPr>
        </p:nvSpPr>
        <p:spPr/>
        <p:txBody>
          <a:bodyPr/>
          <a:lstStyle>
            <a:lvl1pPr>
              <a:defRPr/>
            </a:lvl1pPr>
          </a:lstStyle>
          <a:p>
            <a:fld id="{21FE00DA-22E1-401F-94DF-FCE00140F255}" type="slidenum">
              <a:rPr lang="en-US" altLang="zh-CN"/>
              <a:t>‹#›</a:t>
            </a:fld>
            <a:endParaRPr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p:txBody>
          <a:bodyPr/>
          <a:lstStyle>
            <a:lvl1pPr>
              <a:defRPr/>
            </a:lvl1pPr>
          </a:lstStyle>
          <a:p>
            <a:endParaRPr lang="zh-CN" altLang="en-US"/>
          </a:p>
        </p:txBody>
      </p:sp>
      <p:sp>
        <p:nvSpPr>
          <p:cNvPr id="4" name="页脚占位符 1028"/>
          <p:cNvSpPr>
            <a:spLocks noGrp="1"/>
          </p:cNvSpPr>
          <p:nvPr>
            <p:ph type="ftr" sz="quarter" idx="11"/>
          </p:nvPr>
        </p:nvSpPr>
        <p:spPr/>
        <p:txBody>
          <a:bodyPr/>
          <a:lstStyle>
            <a:lvl1pPr>
              <a:defRPr/>
            </a:lvl1pPr>
          </a:lstStyle>
          <a:p>
            <a:endParaRPr lang="zh-CN"/>
          </a:p>
        </p:txBody>
      </p:sp>
      <p:sp>
        <p:nvSpPr>
          <p:cNvPr id="5" name="灯片编号占位符 1029"/>
          <p:cNvSpPr>
            <a:spLocks noGrp="1"/>
          </p:cNvSpPr>
          <p:nvPr>
            <p:ph type="sldNum" sz="quarter" idx="12"/>
          </p:nvPr>
        </p:nvSpPr>
        <p:spPr/>
        <p:txBody>
          <a:bodyPr/>
          <a:lstStyle>
            <a:lvl1pPr>
              <a:defRPr/>
            </a:lvl1pPr>
          </a:lstStyle>
          <a:p>
            <a:fld id="{30F532BB-FD2D-4A60-9F4D-B1B03F62A657}" type="slidenum">
              <a:rPr lang="en-US" altLang="zh-CN"/>
              <a:t>‹#›</a:t>
            </a:fld>
            <a:endParaRPr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endParaRPr lang="zh-CN" altLang="en-US"/>
          </a:p>
        </p:txBody>
      </p:sp>
      <p:sp>
        <p:nvSpPr>
          <p:cNvPr id="3" name="页脚占位符 1028"/>
          <p:cNvSpPr>
            <a:spLocks noGrp="1"/>
          </p:cNvSpPr>
          <p:nvPr>
            <p:ph type="ftr" sz="quarter" idx="11"/>
          </p:nvPr>
        </p:nvSpPr>
        <p:spPr/>
        <p:txBody>
          <a:bodyPr/>
          <a:lstStyle>
            <a:lvl1pPr>
              <a:defRPr/>
            </a:lvl1pPr>
          </a:lstStyle>
          <a:p>
            <a:endParaRPr lang="zh-CN"/>
          </a:p>
        </p:txBody>
      </p:sp>
      <p:sp>
        <p:nvSpPr>
          <p:cNvPr id="4" name="灯片编号占位符 1029"/>
          <p:cNvSpPr>
            <a:spLocks noGrp="1"/>
          </p:cNvSpPr>
          <p:nvPr>
            <p:ph type="sldNum" sz="quarter" idx="12"/>
          </p:nvPr>
        </p:nvSpPr>
        <p:spPr/>
        <p:txBody>
          <a:bodyPr/>
          <a:lstStyle>
            <a:lvl1pPr>
              <a:defRPr/>
            </a:lvl1pPr>
          </a:lstStyle>
          <a:p>
            <a:fld id="{2771A657-D0C7-4EED-BDB4-C6790B97110C}" type="slidenum">
              <a:rPr lang="en-US" altLang="zh-CN"/>
              <a:t>‹#›</a:t>
            </a:fld>
            <a:endParaRPr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endParaRPr lang="zh-CN" altLang="en-US"/>
          </a:p>
        </p:txBody>
      </p:sp>
      <p:sp>
        <p:nvSpPr>
          <p:cNvPr id="6" name="页脚占位符 1028"/>
          <p:cNvSpPr>
            <a:spLocks noGrp="1"/>
          </p:cNvSpPr>
          <p:nvPr>
            <p:ph type="ftr" sz="quarter" idx="11"/>
          </p:nvPr>
        </p:nvSpPr>
        <p:spPr/>
        <p:txBody>
          <a:bodyPr/>
          <a:lstStyle>
            <a:lvl1pPr>
              <a:defRPr/>
            </a:lvl1pPr>
          </a:lstStyle>
          <a:p>
            <a:endParaRPr lang="zh-CN"/>
          </a:p>
        </p:txBody>
      </p:sp>
      <p:sp>
        <p:nvSpPr>
          <p:cNvPr id="7" name="灯片编号占位符 1029"/>
          <p:cNvSpPr>
            <a:spLocks noGrp="1"/>
          </p:cNvSpPr>
          <p:nvPr>
            <p:ph type="sldNum" sz="quarter" idx="12"/>
          </p:nvPr>
        </p:nvSpPr>
        <p:spPr/>
        <p:txBody>
          <a:bodyPr/>
          <a:lstStyle>
            <a:lvl1pPr>
              <a:defRPr/>
            </a:lvl1pPr>
          </a:lstStyle>
          <a:p>
            <a:fld id="{ABDEF87C-7312-4F1F-959E-10FCBDB1899E}"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5/14/22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noProof="1"/>
              <a:t>单击图标添加图片</a:t>
            </a: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1027"/>
          <p:cNvSpPr>
            <a:spLocks noGrp="1"/>
          </p:cNvSpPr>
          <p:nvPr>
            <p:ph type="dt" sz="half" idx="10"/>
          </p:nvPr>
        </p:nvSpPr>
        <p:spPr/>
        <p:txBody>
          <a:bodyPr/>
          <a:lstStyle>
            <a:lvl1pPr>
              <a:defRPr/>
            </a:lvl1pPr>
          </a:lstStyle>
          <a:p>
            <a:endParaRPr lang="zh-CN" altLang="en-US"/>
          </a:p>
        </p:txBody>
      </p:sp>
      <p:sp>
        <p:nvSpPr>
          <p:cNvPr id="6" name="页脚占位符 1028"/>
          <p:cNvSpPr>
            <a:spLocks noGrp="1"/>
          </p:cNvSpPr>
          <p:nvPr>
            <p:ph type="ftr" sz="quarter" idx="11"/>
          </p:nvPr>
        </p:nvSpPr>
        <p:spPr/>
        <p:txBody>
          <a:bodyPr/>
          <a:lstStyle>
            <a:lvl1pPr>
              <a:defRPr/>
            </a:lvl1pPr>
          </a:lstStyle>
          <a:p>
            <a:endParaRPr lang="zh-CN"/>
          </a:p>
        </p:txBody>
      </p:sp>
      <p:sp>
        <p:nvSpPr>
          <p:cNvPr id="7" name="灯片编号占位符 1029"/>
          <p:cNvSpPr>
            <a:spLocks noGrp="1"/>
          </p:cNvSpPr>
          <p:nvPr>
            <p:ph type="sldNum" sz="quarter" idx="12"/>
          </p:nvPr>
        </p:nvSpPr>
        <p:spPr/>
        <p:txBody>
          <a:bodyPr/>
          <a:lstStyle>
            <a:lvl1pPr>
              <a:defRPr/>
            </a:lvl1pPr>
          </a:lstStyle>
          <a:p>
            <a:fld id="{53ED1689-EA83-42F1-AD2B-B6E778EED882}" type="slidenum">
              <a:rPr lang="en-US" altLang="zh-CN"/>
              <a:t>‹#›</a:t>
            </a:fld>
            <a:endParaRPr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711C6BBF-3487-4342-8FE1-A3A9D455258F}" type="slidenum">
              <a:rPr lang="en-US" altLang="zh-CN"/>
              <a:t>‹#›</a:t>
            </a:fld>
            <a:endParaRPr 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a:t>单击此处编辑母版文本样式</a:t>
            </a:r>
          </a:p>
          <a:p>
            <a:pPr lvl="1"/>
            <a:r>
              <a:rPr lang="zh-CN" altLang="en-US" noProof="1"/>
              <a:t>二级</a:t>
            </a:r>
          </a:p>
          <a:p>
            <a:pPr lvl="2"/>
            <a:r>
              <a:rPr lang="zh-CN" altLang="en-US" noProof="1"/>
              <a:t>三级</a:t>
            </a:r>
          </a:p>
          <a:p>
            <a:pPr lvl="3"/>
            <a:r>
              <a:rPr lang="zh-CN" altLang="en-US" noProof="1"/>
              <a:t>四级</a:t>
            </a:r>
          </a:p>
          <a:p>
            <a:pPr lvl="4"/>
            <a:r>
              <a:rPr lang="zh-CN" altLang="en-US" noProof="1"/>
              <a:t>五级</a:t>
            </a:r>
          </a:p>
        </p:txBody>
      </p:sp>
      <p:sp>
        <p:nvSpPr>
          <p:cNvPr id="4" name="日期占位符 1027"/>
          <p:cNvSpPr>
            <a:spLocks noGrp="1"/>
          </p:cNvSpPr>
          <p:nvPr>
            <p:ph type="dt" sz="half" idx="10"/>
          </p:nvPr>
        </p:nvSpPr>
        <p:spPr/>
        <p:txBody>
          <a:bodyPr/>
          <a:lstStyle>
            <a:lvl1pPr>
              <a:defRPr/>
            </a:lvl1pPr>
          </a:lstStyle>
          <a:p>
            <a:endParaRPr lang="zh-CN" altLang="en-US"/>
          </a:p>
        </p:txBody>
      </p:sp>
      <p:sp>
        <p:nvSpPr>
          <p:cNvPr id="5" name="页脚占位符 1028"/>
          <p:cNvSpPr>
            <a:spLocks noGrp="1"/>
          </p:cNvSpPr>
          <p:nvPr>
            <p:ph type="ftr" sz="quarter" idx="11"/>
          </p:nvPr>
        </p:nvSpPr>
        <p:spPr/>
        <p:txBody>
          <a:bodyPr/>
          <a:lstStyle>
            <a:lvl1pPr>
              <a:defRPr/>
            </a:lvl1pPr>
          </a:lstStyle>
          <a:p>
            <a:endParaRPr lang="zh-CN"/>
          </a:p>
        </p:txBody>
      </p:sp>
      <p:sp>
        <p:nvSpPr>
          <p:cNvPr id="6" name="灯片编号占位符 1029"/>
          <p:cNvSpPr>
            <a:spLocks noGrp="1"/>
          </p:cNvSpPr>
          <p:nvPr>
            <p:ph type="sldNum" sz="quarter" idx="12"/>
          </p:nvPr>
        </p:nvSpPr>
        <p:spPr/>
        <p:txBody>
          <a:bodyPr/>
          <a:lstStyle>
            <a:lvl1pPr>
              <a:defRPr/>
            </a:lvl1pPr>
          </a:lstStyle>
          <a:p>
            <a:fld id="{B09EDA94-B4B3-48F0-B457-FE77D68BF1B9}"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D8BD707-D9CF-40AE-B4C6-C98DA3205C09}" type="datetimeFigureOut">
              <a:rPr lang="en-US" smtClean="0"/>
              <a:t>5/14/22</a:t>
            </a:fld>
            <a:endParaRPr 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5/14/22</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5/14/22</a:t>
            </a:fld>
            <a:endParaRPr lang="en-US" dirty="0"/>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5/14/22</a:t>
            </a:fld>
            <a:endParaRPr lang="en-US" dirty="0"/>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5/14/22</a:t>
            </a:fld>
            <a:endParaRPr lang="en-US" dirty="0"/>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D8BD707-D9CF-40AE-B4C6-C98DA3205C09}" type="datetimeFigureOut">
              <a:rPr lang="en-US" smtClean="0"/>
              <a:t>5/14/22</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D8BD707-D9CF-40AE-B4C6-C98DA3205C09}" type="datetimeFigureOut">
              <a:rPr lang="en-US" smtClean="0"/>
              <a:t>5/14/22</a:t>
            </a:fld>
            <a:endParaRPr lang="en-US" dirty="0"/>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44D0ED-2CA6-476E-9E58-7AE95DB639C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7000"/>
            <a:lum/>
          </a:blip>
          <a:srcRect/>
          <a:stretch>
            <a:fillRect l="-11000" r="-1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5/14/22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4D0ED-2CA6-476E-9E58-7AE95DB639C0}" type="slidenum">
              <a:rPr lang="zh-CN" altLang="en-US" smtClean="0"/>
              <a:t>‹#›</a:t>
            </a:fld>
            <a:endParaRPr lang="zh-CN" altLang="en-US"/>
          </a:p>
        </p:txBody>
      </p:sp>
      <p:pic>
        <p:nvPicPr>
          <p:cNvPr id="7" name="图片 6"/>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38" y="6061075"/>
            <a:ext cx="492442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818063" y="6051550"/>
            <a:ext cx="43227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alphaModFix amt="7000"/>
            <a:lum/>
          </a:blip>
          <a:srcRect/>
          <a:stretch>
            <a:fillRect l="-11000" r="-11000"/>
          </a:stretch>
        </a:blip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1026"/>
          <p:cNvSpPr>
            <a:spLocks noGrp="1" noChangeArrowheads="1"/>
          </p:cNvSpPr>
          <p:nvPr>
            <p:ph type="body" idx="9"/>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miter/>
          </a:ln>
        </p:spPr>
        <p:txBody>
          <a:bodyPr/>
          <a:lstStyle>
            <a:lvl1pPr>
              <a:defRPr sz="1400" noProof="1"/>
            </a:lvl1pPr>
          </a:lstStyle>
          <a:p>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miter/>
          </a:ln>
        </p:spPr>
        <p:txBody>
          <a:bodyPr/>
          <a:lstStyle>
            <a:lvl1pPr algn="ctr">
              <a:defRPr sz="1400" noProof="1"/>
            </a:lvl1pPr>
          </a:lstStyle>
          <a:p>
            <a:endParaRPr lang="zh-CN"/>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miter/>
          </a:ln>
        </p:spPr>
        <p:txBody>
          <a:bodyPr/>
          <a:lstStyle>
            <a:lvl1pPr algn="r">
              <a:defRPr sz="1400" noProof="1">
                <a:latin typeface="Arial" panose="020B0604020202020204" pitchFamily="34" charset="0"/>
                <a:ea typeface="宋体" panose="02010600030101010101" pitchFamily="2" charset="-122"/>
                <a:cs typeface="+mn-ea"/>
              </a:defRPr>
            </a:lvl1pPr>
          </a:lstStyle>
          <a:p>
            <a:fld id="{2CBEDC8A-CF73-47FE-BE50-1C10F96D6094}" type="slidenum">
              <a:rPr lang="en-US" altLang="zh-CN"/>
              <a:t>‹#›</a:t>
            </a:fld>
            <a:endParaRPr lang="zh-CN">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1" fontAlgn="base" hangingPunct="1">
        <a:spcBef>
          <a:spcPct val="0"/>
        </a:spcBef>
        <a:spcAft>
          <a:spcPct val="0"/>
        </a:spcAft>
        <a:buFont typeface="Arial" panose="020B0604020202020204" pitchFamily="34" charset="0"/>
        <a:defRPr sz="4400" kern="1200">
          <a:solidFill>
            <a:schemeClr val="tx2"/>
          </a:solidFill>
          <a:latin typeface="+mj-lt"/>
          <a:ea typeface="+mj-ea"/>
          <a:cs typeface="+mj-cs"/>
        </a:defRPr>
      </a:lvl1pPr>
      <a:lvl2pPr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mailto:qinceli@hit.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45.jpe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850711" y="1632624"/>
            <a:ext cx="7531289" cy="1243930"/>
          </a:xfrm>
          <a:prstGeom prst="rect">
            <a:avLst/>
          </a:prstGeom>
        </p:spPr>
        <p:txBody>
          <a:bodyPr vert="horz" wrap="square" lIns="0" tIns="12700" rIns="0" bIns="0" rtlCol="0">
            <a:spAutoFit/>
          </a:bodyPr>
          <a:lstStyle/>
          <a:p>
            <a:pPr marL="12700" algn="ctr">
              <a:lnSpc>
                <a:spcPct val="100000"/>
              </a:lnSpc>
              <a:spcBef>
                <a:spcPts val="100"/>
              </a:spcBef>
            </a:pPr>
            <a:r>
              <a:rPr lang="en-US" sz="4000" dirty="0">
                <a:latin typeface="+mn-lt"/>
                <a:ea typeface="微软雅黑" panose="020B0503020204020204" pitchFamily="34" charset="-122"/>
              </a:rPr>
              <a:t>Lecture </a:t>
            </a:r>
            <a:r>
              <a:rPr lang="en-US" altLang="zh-CN" sz="4000" dirty="0">
                <a:latin typeface="+mn-lt"/>
                <a:ea typeface="微软雅黑" panose="020B0503020204020204" pitchFamily="34" charset="-122"/>
              </a:rPr>
              <a:t>9</a:t>
            </a:r>
            <a:r>
              <a:rPr lang="en-US" sz="4000" dirty="0">
                <a:latin typeface="+mn-lt"/>
                <a:ea typeface="微软雅黑" panose="020B0503020204020204" pitchFamily="34" charset="-122"/>
              </a:rPr>
              <a:t>:</a:t>
            </a:r>
            <a:br>
              <a:rPr lang="en-US" sz="4000" dirty="0">
                <a:latin typeface="+mn-lt"/>
                <a:ea typeface="微软雅黑" panose="020B0503020204020204" pitchFamily="34" charset="-122"/>
              </a:rPr>
            </a:br>
            <a:r>
              <a:rPr lang="en-US" sz="4000" dirty="0">
                <a:latin typeface="+mn-lt"/>
                <a:ea typeface="微软雅黑" panose="020B0503020204020204" pitchFamily="34" charset="-122"/>
              </a:rPr>
              <a:t>Introduction of Neural Network</a:t>
            </a:r>
            <a:endParaRPr lang="zh-CN" sz="4800" dirty="0">
              <a:latin typeface="+mn-lt"/>
              <a:ea typeface="微软雅黑" panose="020B0503020204020204" pitchFamily="34" charset="-122"/>
            </a:endParaRPr>
          </a:p>
        </p:txBody>
      </p:sp>
      <p:pic>
        <p:nvPicPr>
          <p:cNvPr id="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6061075"/>
            <a:ext cx="492442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063" y="6051550"/>
            <a:ext cx="43227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151A400B-D096-4C42-9086-3CDCE9C76B34}"/>
              </a:ext>
            </a:extLst>
          </p:cNvPr>
          <p:cNvSpPr>
            <a:spLocks noChangeArrowheads="1"/>
          </p:cNvSpPr>
          <p:nvPr/>
        </p:nvSpPr>
        <p:spPr bwMode="auto">
          <a:xfrm>
            <a:off x="850711" y="3429000"/>
            <a:ext cx="7671178" cy="18158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rgbClr val="000000"/>
                </a:solidFill>
                <a:latin typeface="隶书" panose="02010509060101010101" pitchFamily="49" charset="-122"/>
                <a:ea typeface="隶书" panose="02010509060101010101" pitchFamily="49" charset="-122"/>
              </a:rPr>
              <a:t>Harbin Institute of Technology</a:t>
            </a:r>
            <a:r>
              <a:rPr lang="zh-CN" altLang="en-US" sz="2800" dirty="0">
                <a:solidFill>
                  <a:srgbClr val="000000"/>
                </a:solidFill>
                <a:latin typeface="隶书" panose="02010509060101010101" pitchFamily="49" charset="-122"/>
                <a:ea typeface="隶书" panose="02010509060101010101" pitchFamily="49" charset="-122"/>
              </a:rPr>
              <a:t>（</a:t>
            </a:r>
            <a:r>
              <a:rPr lang="en-US" altLang="zh-CN" sz="2800" dirty="0">
                <a:solidFill>
                  <a:srgbClr val="000000"/>
                </a:solidFill>
                <a:latin typeface="隶书" panose="02010509060101010101" pitchFamily="49" charset="-122"/>
                <a:ea typeface="隶书" panose="02010509060101010101" pitchFamily="49" charset="-122"/>
              </a:rPr>
              <a:t>Shenzhen</a:t>
            </a:r>
            <a:r>
              <a:rPr lang="zh-CN" altLang="en-US" sz="2800" dirty="0">
                <a:solidFill>
                  <a:srgbClr val="000000"/>
                </a:solidFill>
                <a:latin typeface="隶书" panose="02010509060101010101" pitchFamily="49" charset="-122"/>
                <a:ea typeface="隶书" panose="02010509060101010101" pitchFamily="49" charset="-122"/>
              </a:rPr>
              <a:t>）</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en-US" altLang="zh-CN" sz="2800" dirty="0">
                <a:solidFill>
                  <a:srgbClr val="000000"/>
                </a:solidFill>
                <a:latin typeface="隶书" panose="02010509060101010101" pitchFamily="49" charset="-122"/>
                <a:ea typeface="隶书" panose="02010509060101010101" pitchFamily="49" charset="-122"/>
              </a:rPr>
              <a:t>Jingyong </a:t>
            </a:r>
            <a:r>
              <a:rPr lang="en-US" altLang="zh-CN" sz="2800" dirty="0" err="1">
                <a:solidFill>
                  <a:srgbClr val="000000"/>
                </a:solidFill>
                <a:latin typeface="隶书" panose="02010509060101010101" pitchFamily="49" charset="-122"/>
                <a:ea typeface="隶书" panose="02010509060101010101" pitchFamily="49" charset="-122"/>
              </a:rPr>
              <a:t>Su</a:t>
            </a:r>
            <a:endParaRPr lang="en-US" altLang="zh-CN" sz="2800" dirty="0">
              <a:solidFill>
                <a:srgbClr val="000000"/>
              </a:solidFill>
              <a:latin typeface="隶书" panose="02010509060101010101" pitchFamily="49" charset="-122"/>
              <a:ea typeface="隶书" panose="02010509060101010101" pitchFamily="49" charset="-122"/>
            </a:endParaRPr>
          </a:p>
          <a:p>
            <a:pPr>
              <a:spcBef>
                <a:spcPct val="50000"/>
              </a:spcBef>
            </a:pPr>
            <a:r>
              <a:rPr lang="en-US" altLang="zh-CN" sz="2800" b="1" dirty="0">
                <a:solidFill>
                  <a:srgbClr val="000000"/>
                </a:solidFill>
                <a:latin typeface="隶书" panose="02010509060101010101" pitchFamily="49" charset="-122"/>
                <a:ea typeface="隶书" panose="02010509060101010101" pitchFamily="49" charset="-122"/>
                <a:hlinkClick r:id="rId4"/>
              </a:rPr>
              <a:t>sujingyong@hit.edu.cn</a:t>
            </a:r>
            <a:endParaRPr lang="en-US" altLang="zh-CN" sz="2800" b="1" dirty="0">
              <a:solidFill>
                <a:srgbClr val="000000"/>
              </a:solidFill>
              <a:latin typeface="隶书" panose="02010509060101010101" pitchFamily="49" charset="-122"/>
              <a:ea typeface="隶书" panose="020105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77CE8B-E970-0E0A-B298-46278D871067}"/>
              </a:ext>
            </a:extLst>
          </p:cNvPr>
          <p:cNvSpPr txBox="1"/>
          <p:nvPr/>
        </p:nvSpPr>
        <p:spPr>
          <a:xfrm>
            <a:off x="726156" y="1055282"/>
            <a:ext cx="8260117" cy="1143839"/>
          </a:xfrm>
          <a:prstGeom prst="rect">
            <a:avLst/>
          </a:prstGeom>
          <a:noFill/>
        </p:spPr>
        <p:txBody>
          <a:bodyPr wrap="square">
            <a:spAutoFit/>
          </a:bodyPr>
          <a:lstStyle/>
          <a:p>
            <a:pPr>
              <a:lnSpc>
                <a:spcPct val="150000"/>
              </a:lnSpc>
            </a:pPr>
            <a:r>
              <a:rPr lang="zh-CN" altLang="en-US" sz="2400" dirty="0"/>
              <a:t>在</a:t>
            </a:r>
            <a:r>
              <a:rPr lang="en-US" sz="2400" dirty="0"/>
              <a:t>MP</a:t>
            </a:r>
            <a:r>
              <a:rPr lang="zh-CN" altLang="en-US" sz="2400" dirty="0"/>
              <a:t>模型里，函数</a:t>
            </a:r>
            <a:r>
              <a:rPr lang="en-US" sz="2400" dirty="0"/>
              <a:t>g</a:t>
            </a:r>
            <a:r>
              <a:rPr lang="zh-CN" altLang="en-US" sz="2400" dirty="0"/>
              <a:t>是</a:t>
            </a:r>
            <a:r>
              <a:rPr lang="en-US" sz="2400" dirty="0" err="1"/>
              <a:t>sgn</a:t>
            </a:r>
            <a:r>
              <a:rPr lang="zh-CN" altLang="en-US" sz="2400" dirty="0"/>
              <a:t>函数，也就是取符号函数。这个函数当输入大于</a:t>
            </a:r>
            <a:r>
              <a:rPr lang="en-US" altLang="zh-CN" sz="2400" dirty="0"/>
              <a:t>0</a:t>
            </a:r>
            <a:r>
              <a:rPr lang="zh-CN" altLang="en-US" sz="2400" dirty="0"/>
              <a:t>时，输出</a:t>
            </a:r>
            <a:r>
              <a:rPr lang="en-US" altLang="zh-CN" sz="2400" dirty="0"/>
              <a:t>1</a:t>
            </a:r>
            <a:r>
              <a:rPr lang="zh-CN" altLang="en-US" sz="2400" dirty="0"/>
              <a:t>，否则输出</a:t>
            </a:r>
            <a:r>
              <a:rPr lang="en-US" altLang="zh-CN" sz="2400" dirty="0"/>
              <a:t>0</a:t>
            </a:r>
            <a:r>
              <a:rPr lang="zh-CN" altLang="en-US" sz="2400" dirty="0"/>
              <a:t>。</a:t>
            </a:r>
          </a:p>
        </p:txBody>
      </p:sp>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神经元计算</a:t>
            </a:r>
            <a:endParaRPr sz="3600" dirty="0">
              <a:latin typeface="Arial" panose="020B0604020202020204"/>
              <a:cs typeface="Arial" panose="020B0604020202020204"/>
            </a:endParaRPr>
          </a:p>
        </p:txBody>
      </p:sp>
      <p:pic>
        <p:nvPicPr>
          <p:cNvPr id="25602" name="Picture 2">
            <a:extLst>
              <a:ext uri="{FF2B5EF4-FFF2-40B4-BE49-F238E27FC236}">
                <a16:creationId xmlns:a16="http://schemas.microsoft.com/office/drawing/2014/main" id="{BE4F7871-2009-5FB6-CD83-CFEF7C013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2401575"/>
            <a:ext cx="6324600" cy="337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298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77CE8B-E970-0E0A-B298-46278D871067}"/>
              </a:ext>
            </a:extLst>
          </p:cNvPr>
          <p:cNvSpPr txBox="1"/>
          <p:nvPr/>
        </p:nvSpPr>
        <p:spPr>
          <a:xfrm>
            <a:off x="726156" y="826324"/>
            <a:ext cx="7122444" cy="169783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t>将</a:t>
            </a:r>
            <a:r>
              <a:rPr lang="en-US" sz="2400" dirty="0"/>
              <a:t>sum</a:t>
            </a:r>
            <a:r>
              <a:rPr lang="zh-CN" altLang="en-US" sz="2400" dirty="0"/>
              <a:t>函数与</a:t>
            </a:r>
            <a:r>
              <a:rPr lang="en-US" sz="2400" dirty="0" err="1"/>
              <a:t>sgn</a:t>
            </a:r>
            <a:r>
              <a:rPr lang="zh-CN" altLang="en-US" sz="2400" dirty="0"/>
              <a:t>函数合并到一个圆圈里</a:t>
            </a:r>
            <a:endParaRPr lang="en-US" altLang="zh-CN" sz="2400" dirty="0"/>
          </a:p>
          <a:p>
            <a:pPr marL="342900" indent="-342900">
              <a:lnSpc>
                <a:spcPct val="150000"/>
              </a:lnSpc>
              <a:buFont typeface="Arial" panose="020B0604020202020204" pitchFamily="34" charset="0"/>
              <a:buChar char="•"/>
            </a:pPr>
            <a:r>
              <a:rPr lang="zh-CN" altLang="en-US" sz="2400" dirty="0"/>
              <a:t>一个神经元可以引出多个代表输出的有向箭头，但值都是一样的</a:t>
            </a:r>
          </a:p>
        </p:txBody>
      </p:sp>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神经元扩展</a:t>
            </a:r>
            <a:endParaRPr sz="3600" dirty="0">
              <a:latin typeface="Arial" panose="020B0604020202020204"/>
              <a:cs typeface="Arial" panose="020B0604020202020204"/>
            </a:endParaRPr>
          </a:p>
        </p:txBody>
      </p:sp>
      <p:pic>
        <p:nvPicPr>
          <p:cNvPr id="26626" name="Picture 2">
            <a:extLst>
              <a:ext uri="{FF2B5EF4-FFF2-40B4-BE49-F238E27FC236}">
                <a16:creationId xmlns:a16="http://schemas.microsoft.com/office/drawing/2014/main" id="{D8BAB3B6-0C2F-53F9-132D-729DDA9AB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96227"/>
            <a:ext cx="8077200" cy="307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595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影响</a:t>
            </a:r>
            <a:endParaRPr sz="3600" dirty="0">
              <a:latin typeface="Arial" panose="020B0604020202020204"/>
              <a:cs typeface="Arial" panose="020B0604020202020204"/>
            </a:endParaRPr>
          </a:p>
        </p:txBody>
      </p:sp>
      <p:sp>
        <p:nvSpPr>
          <p:cNvPr id="7" name="TextBox 6">
            <a:extLst>
              <a:ext uri="{FF2B5EF4-FFF2-40B4-BE49-F238E27FC236}">
                <a16:creationId xmlns:a16="http://schemas.microsoft.com/office/drawing/2014/main" id="{7709E813-1756-8036-580A-2D06AF87C028}"/>
              </a:ext>
            </a:extLst>
          </p:cNvPr>
          <p:cNvSpPr txBox="1"/>
          <p:nvPr/>
        </p:nvSpPr>
        <p:spPr>
          <a:xfrm>
            <a:off x="533400" y="1143000"/>
            <a:ext cx="6019800" cy="46618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dirty="0"/>
              <a:t>1943</a:t>
            </a:r>
            <a:r>
              <a:rPr lang="zh-CN" altLang="en-US" sz="2000" dirty="0"/>
              <a:t>年发布的</a:t>
            </a:r>
            <a:r>
              <a:rPr lang="en-US" sz="2000" dirty="0"/>
              <a:t>MP</a:t>
            </a:r>
            <a:r>
              <a:rPr lang="zh-CN" altLang="en-US" sz="2000" dirty="0"/>
              <a:t>模型，虽然简单，但已经建立了神经网络大厦的地基。但是，</a:t>
            </a:r>
            <a:r>
              <a:rPr lang="en-US" sz="2000" dirty="0"/>
              <a:t>MP</a:t>
            </a:r>
            <a:r>
              <a:rPr lang="zh-CN" altLang="en-US" sz="2000" dirty="0"/>
              <a:t>模型中，权重的值都是预先设置的，因此不能学习。</a:t>
            </a:r>
          </a:p>
          <a:p>
            <a:pPr marL="342900" indent="-342900">
              <a:lnSpc>
                <a:spcPct val="150000"/>
              </a:lnSpc>
              <a:buFont typeface="Arial" panose="020B0604020202020204" pitchFamily="34" charset="0"/>
              <a:buChar char="•"/>
            </a:pPr>
            <a:r>
              <a:rPr lang="en-US" altLang="zh-CN" sz="2000" dirty="0"/>
              <a:t>1949</a:t>
            </a:r>
            <a:r>
              <a:rPr lang="zh-CN" altLang="en-US" sz="2000" dirty="0"/>
              <a:t>年心理学家</a:t>
            </a:r>
            <a:r>
              <a:rPr lang="en-US" sz="2000" dirty="0"/>
              <a:t>Hebb</a:t>
            </a:r>
            <a:r>
              <a:rPr lang="zh-CN" altLang="en-US" sz="2000" dirty="0"/>
              <a:t>提出了</a:t>
            </a:r>
            <a:r>
              <a:rPr lang="en-US" sz="2000" dirty="0"/>
              <a:t>Hebb</a:t>
            </a:r>
            <a:r>
              <a:rPr lang="zh-CN" altLang="en-US" sz="2000" dirty="0"/>
              <a:t>学习率，认为人脑神经细胞的突触（也就是连接）上的强度是可以变化的。于是计算科学家们开始考虑用调整权值的方法来让机器学习。这为后面的学习算法奠定了基础。</a:t>
            </a:r>
            <a:endParaRPr lang="en-US" altLang="zh-CN" sz="2000" dirty="0"/>
          </a:p>
          <a:p>
            <a:pPr marL="342900" indent="-342900">
              <a:lnSpc>
                <a:spcPct val="150000"/>
              </a:lnSpc>
              <a:buFont typeface="Arial" panose="020B0604020202020204" pitchFamily="34" charset="0"/>
              <a:buChar char="•"/>
            </a:pPr>
            <a:r>
              <a:rPr lang="zh-CN" altLang="en-US" sz="2000" dirty="0"/>
              <a:t>但限于当时的计算机能力，直到接近</a:t>
            </a:r>
            <a:r>
              <a:rPr lang="en-US" altLang="zh-CN" sz="2000" dirty="0"/>
              <a:t>10</a:t>
            </a:r>
            <a:r>
              <a:rPr lang="zh-CN" altLang="en-US" sz="2000" dirty="0"/>
              <a:t>年后，第一个真正意义的神经网络才诞生。</a:t>
            </a:r>
          </a:p>
        </p:txBody>
      </p:sp>
      <p:pic>
        <p:nvPicPr>
          <p:cNvPr id="27650" name="Picture 2">
            <a:extLst>
              <a:ext uri="{FF2B5EF4-FFF2-40B4-BE49-F238E27FC236}">
                <a16:creationId xmlns:a16="http://schemas.microsoft.com/office/drawing/2014/main" id="{A4D4AC0A-49D6-FCB2-DC45-035ECB1F6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752600"/>
            <a:ext cx="1828800" cy="23513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420F3B-857D-720D-45E9-43B16B837411}"/>
              </a:ext>
            </a:extLst>
          </p:cNvPr>
          <p:cNvSpPr txBox="1"/>
          <p:nvPr/>
        </p:nvSpPr>
        <p:spPr>
          <a:xfrm>
            <a:off x="6781800" y="4191000"/>
            <a:ext cx="2212284"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Donald </a:t>
            </a:r>
            <a:r>
              <a:rPr lang="en-US" b="0" i="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Olding</a:t>
            </a:r>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Hebb</a:t>
            </a:r>
            <a:r>
              <a:rPr lang="en-US" b="0" i="0" dirty="0">
                <a:solidFill>
                  <a:srgbClr val="000000"/>
                </a:solidFill>
                <a:effectLst/>
                <a:latin typeface="Times New Roman" panose="02020603050405020304" pitchFamily="18" charset="0"/>
                <a:cs typeface="Times New Roman" panose="02020603050405020304" pitchFamily="18" charset="0"/>
              </a:rPr>
              <a:t> </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18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单层神经网络</a:t>
            </a:r>
            <a:r>
              <a:rPr lang="zh-CN" altLang="en-US" sz="3600" b="1" spc="-5" dirty="0">
                <a:latin typeface="Arial" panose="020B0604020202020204" pitchFamily="34" charset="0"/>
                <a:cs typeface="Arial" panose="020B0604020202020204" pitchFamily="34" charset="0"/>
              </a:rPr>
              <a:t>（感知器）</a:t>
            </a:r>
            <a:endParaRPr sz="3600" b="1" spc="-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9253E1B-6DCA-0688-20CF-759B9A9A7457}"/>
              </a:ext>
            </a:extLst>
          </p:cNvPr>
          <p:cNvSpPr txBox="1"/>
          <p:nvPr/>
        </p:nvSpPr>
        <p:spPr>
          <a:xfrm>
            <a:off x="533400" y="832950"/>
            <a:ext cx="8382000" cy="337111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altLang="zh-CN" b="0" i="0" dirty="0">
                <a:solidFill>
                  <a:srgbClr val="000000"/>
                </a:solidFill>
                <a:effectLst/>
                <a:latin typeface="Verdana" panose="020B0604030504040204" pitchFamily="34" charset="0"/>
              </a:rPr>
              <a:t>1958</a:t>
            </a:r>
            <a:r>
              <a:rPr lang="zh-CN" altLang="en-US" b="0" i="0" dirty="0">
                <a:solidFill>
                  <a:srgbClr val="000000"/>
                </a:solidFill>
                <a:effectLst/>
                <a:latin typeface="Verdana" panose="020B0604030504040204" pitchFamily="34" charset="0"/>
              </a:rPr>
              <a:t>年，计算科学家</a:t>
            </a:r>
            <a:r>
              <a:rPr lang="en-US" b="0" i="0" dirty="0">
                <a:solidFill>
                  <a:srgbClr val="000000"/>
                </a:solidFill>
                <a:effectLst/>
                <a:latin typeface="Verdana" panose="020B0604030504040204" pitchFamily="34" charset="0"/>
              </a:rPr>
              <a:t>Rosenblatt</a:t>
            </a:r>
            <a:r>
              <a:rPr lang="zh-CN" altLang="en-US" b="0" i="0" dirty="0">
                <a:solidFill>
                  <a:srgbClr val="000000"/>
                </a:solidFill>
                <a:effectLst/>
                <a:latin typeface="Verdana" panose="020B0604030504040204" pitchFamily="34" charset="0"/>
              </a:rPr>
              <a:t>提出了由两层神经元组成的神经网络。他给它起了一个名字</a:t>
            </a:r>
            <a:r>
              <a:rPr lang="en-US" altLang="zh-CN" dirty="0">
                <a:solidFill>
                  <a:srgbClr val="000000"/>
                </a:solidFill>
                <a:latin typeface="Verdana" panose="020B0604030504040204" pitchFamily="34" charset="0"/>
              </a:rPr>
              <a:t>——</a:t>
            </a:r>
            <a:r>
              <a:rPr lang="zh-CN" altLang="en-US" b="0" i="0" dirty="0">
                <a:solidFill>
                  <a:srgbClr val="000000"/>
                </a:solidFill>
                <a:effectLst/>
                <a:latin typeface="宋体" panose="02010600030101010101" pitchFamily="2" charset="-122"/>
                <a:ea typeface="宋体" panose="02010600030101010101" pitchFamily="2" charset="-122"/>
              </a:rPr>
              <a:t>“感知器”</a:t>
            </a:r>
            <a:r>
              <a:rPr lang="zh-CN" altLang="en-US" b="0" i="0" dirty="0">
                <a:solidFill>
                  <a:srgbClr val="000000"/>
                </a:solidFill>
                <a:effectLst/>
                <a:latin typeface="Verdana" panose="020B0604030504040204" pitchFamily="34" charset="0"/>
              </a:rPr>
              <a:t>（</a:t>
            </a:r>
            <a:r>
              <a:rPr lang="en-US" b="0" i="0" dirty="0">
                <a:solidFill>
                  <a:srgbClr val="000000"/>
                </a:solidFill>
                <a:effectLst/>
                <a:latin typeface="Verdana" panose="020B0604030504040204" pitchFamily="34" charset="0"/>
              </a:rPr>
              <a:t>Perceptron）</a:t>
            </a:r>
            <a:r>
              <a:rPr lang="zh-CN" altLang="en-US" b="0" i="0" dirty="0">
                <a:solidFill>
                  <a:srgbClr val="000000"/>
                </a:solidFill>
                <a:effectLst/>
                <a:latin typeface="Verdana" panose="020B0604030504040204" pitchFamily="34" charset="0"/>
              </a:rPr>
              <a:t>。</a:t>
            </a:r>
          </a:p>
          <a:p>
            <a:pPr marL="285750" indent="-285750" algn="l">
              <a:lnSpc>
                <a:spcPct val="150000"/>
              </a:lnSpc>
              <a:buFont typeface="Arial" panose="020B0604020202020204" pitchFamily="34" charset="0"/>
              <a:buChar char="•"/>
            </a:pPr>
            <a:r>
              <a:rPr lang="zh-CN" altLang="en-US" b="0" i="0" dirty="0">
                <a:solidFill>
                  <a:srgbClr val="000000"/>
                </a:solidFill>
                <a:effectLst/>
                <a:latin typeface="Verdana" panose="020B0604030504040204" pitchFamily="34" charset="0"/>
              </a:rPr>
              <a:t>感知器是当时首个可以学习的人工神经网络。</a:t>
            </a:r>
            <a:r>
              <a:rPr lang="en-US" b="0" i="0" dirty="0">
                <a:solidFill>
                  <a:srgbClr val="000000"/>
                </a:solidFill>
                <a:effectLst/>
                <a:latin typeface="Verdana" panose="020B0604030504040204" pitchFamily="34" charset="0"/>
              </a:rPr>
              <a:t>Rosenblatt</a:t>
            </a:r>
            <a:r>
              <a:rPr lang="zh-CN" altLang="en-US" b="0" i="0" dirty="0">
                <a:solidFill>
                  <a:srgbClr val="000000"/>
                </a:solidFill>
                <a:effectLst/>
                <a:latin typeface="Verdana" panose="020B0604030504040204" pitchFamily="34" charset="0"/>
              </a:rPr>
              <a:t>现场演示了其学习识别简单图像的过程，在当时的社会引起了轰动。</a:t>
            </a:r>
          </a:p>
          <a:p>
            <a:pPr marL="285750" indent="-285750" algn="l">
              <a:lnSpc>
                <a:spcPct val="150000"/>
              </a:lnSpc>
              <a:buFont typeface="Arial" panose="020B0604020202020204" pitchFamily="34" charset="0"/>
              <a:buChar char="•"/>
            </a:pPr>
            <a:r>
              <a:rPr lang="zh-CN" altLang="en-US" b="0" i="0" dirty="0">
                <a:solidFill>
                  <a:srgbClr val="000000"/>
                </a:solidFill>
                <a:effectLst/>
                <a:latin typeface="Verdana" panose="020B0604030504040204" pitchFamily="34" charset="0"/>
              </a:rPr>
              <a:t>人们认为已经发现了智能的奥秘，许多学者和科研机构纷纷投入到神经网络的研究中。美国军方大力资助了神经网络的研究，并认为神经网络比</a:t>
            </a:r>
            <a:r>
              <a:rPr lang="zh-CN" altLang="en-US" b="0" i="0" dirty="0">
                <a:solidFill>
                  <a:srgbClr val="000000"/>
                </a:solidFill>
                <a:effectLst/>
                <a:latin typeface="宋体" panose="02010600030101010101" pitchFamily="2" charset="-122"/>
                <a:ea typeface="宋体" panose="02010600030101010101" pitchFamily="2" charset="-122"/>
              </a:rPr>
              <a:t>“原子弹工程”</a:t>
            </a:r>
            <a:r>
              <a:rPr lang="zh-CN" altLang="en-US" b="0" i="0" dirty="0">
                <a:solidFill>
                  <a:srgbClr val="000000"/>
                </a:solidFill>
                <a:effectLst/>
                <a:latin typeface="Verdana" panose="020B0604030504040204" pitchFamily="34" charset="0"/>
              </a:rPr>
              <a:t>更重要。这段时间直到</a:t>
            </a:r>
            <a:r>
              <a:rPr lang="en-US" altLang="zh-CN" b="0" i="0" dirty="0">
                <a:solidFill>
                  <a:srgbClr val="000000"/>
                </a:solidFill>
                <a:effectLst/>
                <a:latin typeface="Verdana" panose="020B0604030504040204" pitchFamily="34" charset="0"/>
              </a:rPr>
              <a:t>1969</a:t>
            </a:r>
            <a:r>
              <a:rPr lang="zh-CN" altLang="en-US" b="0" i="0" dirty="0">
                <a:solidFill>
                  <a:srgbClr val="000000"/>
                </a:solidFill>
                <a:effectLst/>
                <a:latin typeface="Verdana" panose="020B0604030504040204" pitchFamily="34" charset="0"/>
              </a:rPr>
              <a:t>年才结束，这个时期可以看作神经网络的第一次高潮。</a:t>
            </a:r>
          </a:p>
        </p:txBody>
      </p:sp>
      <p:pic>
        <p:nvPicPr>
          <p:cNvPr id="28674" name="Picture 2">
            <a:extLst>
              <a:ext uri="{FF2B5EF4-FFF2-40B4-BE49-F238E27FC236}">
                <a16:creationId xmlns:a16="http://schemas.microsoft.com/office/drawing/2014/main" id="{1A35B388-A2CB-06F4-F8EB-21D0BEA1C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886200"/>
            <a:ext cx="4267200" cy="19629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674FF4-D5CF-94B7-DBCD-0473DFFCCAE0}"/>
              </a:ext>
            </a:extLst>
          </p:cNvPr>
          <p:cNvSpPr txBox="1"/>
          <p:nvPr/>
        </p:nvSpPr>
        <p:spPr>
          <a:xfrm>
            <a:off x="6477000" y="4586222"/>
            <a:ext cx="220980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Rosenblatt</a:t>
            </a:r>
            <a:r>
              <a:rPr lang="zh-CN" alt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与感知器 </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6574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感知器模型</a:t>
            </a:r>
            <a:endParaRPr sz="3600" b="1" spc="-5" dirty="0">
              <a:latin typeface="Arial" panose="020B0604020202020204" pitchFamily="34" charset="0"/>
              <a:cs typeface="Arial" panose="020B0604020202020204" pitchFamily="34" charset="0"/>
            </a:endParaRPr>
          </a:p>
        </p:txBody>
      </p:sp>
      <p:pic>
        <p:nvPicPr>
          <p:cNvPr id="29698" name="Picture 2">
            <a:extLst>
              <a:ext uri="{FF2B5EF4-FFF2-40B4-BE49-F238E27FC236}">
                <a16:creationId xmlns:a16="http://schemas.microsoft.com/office/drawing/2014/main" id="{C3E0068B-50CC-DE6F-47DA-2E13D2F04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302026"/>
            <a:ext cx="3134274" cy="34353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18A5513-53EA-4D0A-2A4A-E6C3C0AB5F08}"/>
              </a:ext>
            </a:extLst>
          </p:cNvPr>
          <p:cNvSpPr txBox="1"/>
          <p:nvPr/>
        </p:nvSpPr>
        <p:spPr>
          <a:xfrm>
            <a:off x="609600" y="1295400"/>
            <a:ext cx="4576968" cy="3785652"/>
          </a:xfrm>
          <a:prstGeom prst="rect">
            <a:avLst/>
          </a:prstGeom>
          <a:noFill/>
        </p:spPr>
        <p:txBody>
          <a:bodyPr wrap="square">
            <a:spAutoFit/>
          </a:bodyPr>
          <a:lstStyle/>
          <a:p>
            <a:pPr marL="285750" indent="-285750" algn="just">
              <a:buFont typeface="Arial" panose="020B0604020202020204" pitchFamily="34" charset="0"/>
              <a:buChar char="•"/>
            </a:pPr>
            <a:r>
              <a:rPr lang="zh-CN" altLang="en-US" sz="2000" dirty="0">
                <a:solidFill>
                  <a:srgbClr val="000000"/>
                </a:solidFill>
                <a:latin typeface="Verdana" panose="020B0604030504040204" pitchFamily="34" charset="0"/>
              </a:rPr>
              <a:t>在原来</a:t>
            </a:r>
            <a:r>
              <a:rPr lang="en-US" sz="2000" dirty="0">
                <a:solidFill>
                  <a:srgbClr val="000000"/>
                </a:solidFill>
                <a:latin typeface="Verdana" panose="020B0604030504040204" pitchFamily="34" charset="0"/>
              </a:rPr>
              <a:t>MP</a:t>
            </a:r>
            <a:r>
              <a:rPr lang="zh-CN" altLang="en-US" sz="2000" dirty="0">
                <a:solidFill>
                  <a:srgbClr val="000000"/>
                </a:solidFill>
                <a:latin typeface="Verdana" panose="020B0604030504040204" pitchFamily="34" charset="0"/>
              </a:rPr>
              <a:t>模型的</a:t>
            </a:r>
            <a:r>
              <a:rPr lang="zh-CN" altLang="en-US" sz="2000" dirty="0">
                <a:solidFill>
                  <a:srgbClr val="000000"/>
                </a:solidFill>
                <a:latin typeface="宋体" panose="02010600030101010101" pitchFamily="2" charset="-122"/>
                <a:ea typeface="宋体" panose="02010600030101010101" pitchFamily="2" charset="-122"/>
              </a:rPr>
              <a:t>“输入”</a:t>
            </a:r>
            <a:r>
              <a:rPr lang="zh-CN" altLang="en-US" sz="2000" dirty="0">
                <a:solidFill>
                  <a:srgbClr val="000000"/>
                </a:solidFill>
                <a:latin typeface="Verdana" panose="020B0604030504040204" pitchFamily="34" charset="0"/>
              </a:rPr>
              <a:t>位置添加神经元节点，标志其为</a:t>
            </a:r>
            <a:r>
              <a:rPr lang="zh-CN" altLang="en-US" sz="2000" dirty="0">
                <a:solidFill>
                  <a:srgbClr val="000000"/>
                </a:solidFill>
                <a:latin typeface="宋体" panose="02010600030101010101" pitchFamily="2" charset="-122"/>
                <a:ea typeface="宋体" panose="02010600030101010101" pitchFamily="2" charset="-122"/>
              </a:rPr>
              <a:t>“输入单元”</a:t>
            </a:r>
            <a:r>
              <a:rPr lang="zh-CN" altLang="en-US" sz="2000" dirty="0">
                <a:solidFill>
                  <a:srgbClr val="000000"/>
                </a:solidFill>
                <a:latin typeface="Verdana" panose="020B0604030504040204" pitchFamily="34" charset="0"/>
              </a:rPr>
              <a:t>。</a:t>
            </a:r>
            <a:endParaRPr lang="en-CN" sz="2000" dirty="0"/>
          </a:p>
          <a:p>
            <a:pPr marL="285750" indent="-285750" algn="just">
              <a:buFont typeface="Arial" panose="020B0604020202020204" pitchFamily="34" charset="0"/>
              <a:buChar char="•"/>
            </a:pPr>
            <a:endParaRPr lang="en-US" altLang="zh-CN" sz="2000" b="0" i="0" dirty="0">
              <a:solidFill>
                <a:srgbClr val="000000"/>
              </a:solidFill>
              <a:effectLst/>
              <a:latin typeface="宋体" panose="02010600030101010101" pitchFamily="2" charset="-122"/>
              <a:ea typeface="宋体" panose="02010600030101010101" pitchFamily="2" charset="-122"/>
            </a:endParaRPr>
          </a:p>
          <a:p>
            <a:pPr marL="285750" indent="-285750" algn="just">
              <a:buFont typeface="Arial" panose="020B0604020202020204" pitchFamily="34" charset="0"/>
              <a:buChar char="•"/>
            </a:pPr>
            <a:r>
              <a:rPr lang="zh-CN" altLang="en-US" sz="2000" b="0" i="0" dirty="0">
                <a:solidFill>
                  <a:srgbClr val="000000"/>
                </a:solidFill>
                <a:effectLst/>
                <a:latin typeface="宋体" panose="02010600030101010101" pitchFamily="2" charset="-122"/>
                <a:ea typeface="宋体" panose="02010600030101010101" pitchFamily="2" charset="-122"/>
              </a:rPr>
              <a:t>在“感知器”中</a:t>
            </a:r>
            <a:r>
              <a:rPr lang="zh-CN" altLang="en-US" sz="2000" b="0" i="0" dirty="0">
                <a:solidFill>
                  <a:srgbClr val="000000"/>
                </a:solidFill>
                <a:effectLst/>
                <a:latin typeface="Verdana" panose="020B0604030504040204" pitchFamily="34" charset="0"/>
              </a:rPr>
              <a:t>，有两个层次。分别是输入层和输出层。</a:t>
            </a:r>
            <a:r>
              <a:rPr lang="zh-CN" altLang="en-US" sz="2000" b="0" i="0" dirty="0">
                <a:solidFill>
                  <a:srgbClr val="000000"/>
                </a:solidFill>
                <a:effectLst/>
                <a:latin typeface="宋体" panose="02010600030101010101" pitchFamily="2" charset="-122"/>
                <a:ea typeface="宋体" panose="02010600030101010101" pitchFamily="2" charset="-122"/>
              </a:rPr>
              <a:t>输入层里的“输入单元”只负责传输数据，</a:t>
            </a:r>
            <a:r>
              <a:rPr lang="zh-CN" altLang="en-US" sz="2000" b="0" i="0" dirty="0">
                <a:solidFill>
                  <a:srgbClr val="000000"/>
                </a:solidFill>
                <a:effectLst/>
                <a:latin typeface="Verdana" panose="020B0604030504040204" pitchFamily="34" charset="0"/>
              </a:rPr>
              <a:t>不做计算。</a:t>
            </a:r>
            <a:r>
              <a:rPr lang="zh-CN" altLang="en-US" sz="2000" b="0" i="0" dirty="0">
                <a:solidFill>
                  <a:srgbClr val="000000"/>
                </a:solidFill>
                <a:effectLst/>
                <a:latin typeface="宋体" panose="02010600030101010101" pitchFamily="2" charset="-122"/>
                <a:ea typeface="宋体" panose="02010600030101010101" pitchFamily="2" charset="-122"/>
              </a:rPr>
              <a:t>输出层里的“输出单元”则需要对前面一层的输入进行计算。</a:t>
            </a:r>
            <a:endParaRPr lang="en-US" altLang="zh-CN" sz="2000" b="0" i="0" dirty="0">
              <a:solidFill>
                <a:srgbClr val="000000"/>
              </a:solidFill>
              <a:effectLst/>
              <a:latin typeface="宋体" panose="02010600030101010101" pitchFamily="2" charset="-122"/>
              <a:ea typeface="宋体" panose="02010600030101010101" pitchFamily="2" charset="-122"/>
            </a:endParaRPr>
          </a:p>
          <a:p>
            <a:pPr marL="285750" indent="-285750" algn="just">
              <a:buFont typeface="Arial" panose="020B0604020202020204" pitchFamily="34" charset="0"/>
              <a:buChar char="•"/>
            </a:pPr>
            <a:endParaRPr lang="zh-CN" altLang="en-US"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r>
              <a:rPr lang="zh-CN" altLang="en-US" sz="2000" b="0" i="0" dirty="0">
                <a:solidFill>
                  <a:srgbClr val="000000"/>
                </a:solidFill>
                <a:effectLst/>
                <a:latin typeface="Verdana" panose="020B0604030504040204" pitchFamily="34" charset="0"/>
              </a:rPr>
              <a:t>我们把需要计算的层次称之为</a:t>
            </a:r>
            <a:r>
              <a:rPr lang="zh-CN" altLang="en-US" sz="2000" b="0" i="0" dirty="0">
                <a:solidFill>
                  <a:srgbClr val="000000"/>
                </a:solidFill>
                <a:effectLst/>
                <a:latin typeface="宋体" panose="02010600030101010101" pitchFamily="2" charset="-122"/>
                <a:ea typeface="宋体" panose="02010600030101010101" pitchFamily="2" charset="-122"/>
              </a:rPr>
              <a:t>“计算层”</a:t>
            </a:r>
            <a:r>
              <a:rPr lang="zh-CN" altLang="en-US" sz="2000" b="0" i="0" dirty="0">
                <a:solidFill>
                  <a:srgbClr val="000000"/>
                </a:solidFill>
                <a:effectLst/>
                <a:latin typeface="Verdana" panose="020B0604030504040204" pitchFamily="34" charset="0"/>
              </a:rPr>
              <a:t>，并把拥有一个计算层的网络称之为</a:t>
            </a:r>
            <a:r>
              <a:rPr lang="zh-CN" altLang="en-US" sz="2000" b="0" i="0" dirty="0">
                <a:solidFill>
                  <a:srgbClr val="000000"/>
                </a:solidFill>
                <a:effectLst/>
                <a:latin typeface="宋体" panose="02010600030101010101" pitchFamily="2" charset="-122"/>
                <a:ea typeface="宋体" panose="02010600030101010101" pitchFamily="2" charset="-122"/>
              </a:rPr>
              <a:t>“单层神经网络”</a:t>
            </a:r>
            <a:r>
              <a:rPr lang="zh-CN" altLang="en-US" sz="2000" b="0" i="0" dirty="0">
                <a:solidFill>
                  <a:srgbClr val="000000"/>
                </a:solidFill>
                <a:effectLst/>
                <a:latin typeface="Verdana" panose="020B0604030504040204" pitchFamily="34" charset="0"/>
              </a:rPr>
              <a:t>。</a:t>
            </a:r>
          </a:p>
        </p:txBody>
      </p:sp>
      <p:sp>
        <p:nvSpPr>
          <p:cNvPr id="12" name="TextBox 11">
            <a:extLst>
              <a:ext uri="{FF2B5EF4-FFF2-40B4-BE49-F238E27FC236}">
                <a16:creationId xmlns:a16="http://schemas.microsoft.com/office/drawing/2014/main" id="{CA656AD9-BAC7-D399-28D4-6A4B08BF1995}"/>
              </a:ext>
            </a:extLst>
          </p:cNvPr>
          <p:cNvSpPr txBox="1"/>
          <p:nvPr/>
        </p:nvSpPr>
        <p:spPr>
          <a:xfrm>
            <a:off x="6732104" y="4837120"/>
            <a:ext cx="1792357" cy="369332"/>
          </a:xfrm>
          <a:prstGeom prst="rect">
            <a:avLst/>
          </a:prstGeom>
          <a:noFill/>
        </p:spPr>
        <p:txBody>
          <a:bodyPr wrap="square">
            <a:spAutoFit/>
          </a:bodyPr>
          <a:lstStyle/>
          <a:p>
            <a:r>
              <a:rPr lang="zh-CN" altLang="en-US" b="0" i="0" dirty="0">
                <a:solidFill>
                  <a:srgbClr val="000000"/>
                </a:solidFill>
                <a:effectLst/>
                <a:latin typeface="黑体" panose="02010609060101010101" pitchFamily="49" charset="-122"/>
                <a:ea typeface="黑体" panose="02010609060101010101" pitchFamily="49" charset="-122"/>
              </a:rPr>
              <a:t>单层神经网络</a:t>
            </a:r>
            <a:r>
              <a:rPr lang="zh-CN" altLang="en-US" b="0" i="0" dirty="0">
                <a:solidFill>
                  <a:srgbClr val="000000"/>
                </a:solidFill>
                <a:effectLst/>
                <a:latin typeface="Verdana" panose="020B0604030504040204" pitchFamily="34" charset="0"/>
              </a:rPr>
              <a:t> </a:t>
            </a:r>
            <a:endParaRPr lang="en-CN" dirty="0"/>
          </a:p>
        </p:txBody>
      </p:sp>
    </p:spTree>
    <p:extLst>
      <p:ext uri="{BB962C8B-B14F-4D97-AF65-F5344CB8AC3E}">
        <p14:creationId xmlns:p14="http://schemas.microsoft.com/office/powerpoint/2010/main" val="313452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感知器模型</a:t>
            </a:r>
            <a:endParaRPr sz="3600" b="1" spc="-5"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A656AD9-BAC7-D399-28D4-6A4B08BF1995}"/>
              </a:ext>
            </a:extLst>
          </p:cNvPr>
          <p:cNvSpPr txBox="1"/>
          <p:nvPr/>
        </p:nvSpPr>
        <p:spPr>
          <a:xfrm>
            <a:off x="6019800" y="5608983"/>
            <a:ext cx="2640496" cy="369332"/>
          </a:xfrm>
          <a:prstGeom prst="rect">
            <a:avLst/>
          </a:prstGeom>
          <a:noFill/>
        </p:spPr>
        <p:txBody>
          <a:bodyPr wrap="square">
            <a:spAutoFit/>
          </a:bodyPr>
          <a:lstStyle/>
          <a:p>
            <a:r>
              <a:rPr lang="zh-CN" altLang="en-US" b="0" i="0" dirty="0">
                <a:solidFill>
                  <a:srgbClr val="000000"/>
                </a:solidFill>
                <a:effectLst/>
                <a:latin typeface="黑体" panose="02010609060101010101" pitchFamily="49" charset="-122"/>
                <a:ea typeface="黑体" panose="02010609060101010101" pitchFamily="49" charset="-122"/>
              </a:rPr>
              <a:t>单层神经网络（扩展）</a:t>
            </a:r>
            <a:r>
              <a:rPr lang="zh-CN" altLang="en-US" b="0" i="0" dirty="0">
                <a:solidFill>
                  <a:srgbClr val="000000"/>
                </a:solidFill>
                <a:effectLst/>
                <a:latin typeface="Verdana" panose="020B0604030504040204" pitchFamily="34" charset="0"/>
              </a:rPr>
              <a:t> </a:t>
            </a:r>
            <a:endParaRPr lang="en-CN" dirty="0"/>
          </a:p>
        </p:txBody>
      </p:sp>
      <p:sp>
        <p:nvSpPr>
          <p:cNvPr id="7" name="TextBox 6">
            <a:extLst>
              <a:ext uri="{FF2B5EF4-FFF2-40B4-BE49-F238E27FC236}">
                <a16:creationId xmlns:a16="http://schemas.microsoft.com/office/drawing/2014/main" id="{0D53B388-9425-0334-BA88-6D4332832E05}"/>
              </a:ext>
            </a:extLst>
          </p:cNvPr>
          <p:cNvSpPr txBox="1"/>
          <p:nvPr/>
        </p:nvSpPr>
        <p:spPr>
          <a:xfrm>
            <a:off x="685800" y="1038879"/>
            <a:ext cx="8079914" cy="1137812"/>
          </a:xfrm>
          <a:prstGeom prst="rect">
            <a:avLst/>
          </a:prstGeom>
          <a:noFill/>
        </p:spPr>
        <p:txBody>
          <a:bodyPr wrap="square">
            <a:spAutoFit/>
          </a:bodyPr>
          <a:lstStyle/>
          <a:p>
            <a:pPr>
              <a:lnSpc>
                <a:spcPct val="150000"/>
              </a:lnSpc>
            </a:pPr>
            <a:r>
              <a:rPr lang="zh-CN" altLang="en-US" sz="2400" dirty="0"/>
              <a:t>假如我们要预测的目标不再是一个值，而是一个向量，那么可以在输出层再增加多个“输出单元”。</a:t>
            </a:r>
            <a:endParaRPr lang="en-CN" sz="2400" dirty="0"/>
          </a:p>
        </p:txBody>
      </p:sp>
      <p:pic>
        <p:nvPicPr>
          <p:cNvPr id="30722" name="Picture 2">
            <a:extLst>
              <a:ext uri="{FF2B5EF4-FFF2-40B4-BE49-F238E27FC236}">
                <a16:creationId xmlns:a16="http://schemas.microsoft.com/office/drawing/2014/main" id="{BC886FAC-E0C7-2248-989B-B3FD843F1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438400"/>
            <a:ext cx="4419600" cy="29287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B479E80-F0D8-AA84-6A69-938DDBE8DE34}"/>
              </a:ext>
            </a:extLst>
          </p:cNvPr>
          <p:cNvSpPr txBox="1"/>
          <p:nvPr/>
        </p:nvSpPr>
        <p:spPr>
          <a:xfrm>
            <a:off x="675861" y="2451652"/>
            <a:ext cx="3505200" cy="2308324"/>
          </a:xfrm>
          <a:prstGeom prst="rect">
            <a:avLst/>
          </a:prstGeom>
          <a:noFill/>
        </p:spPr>
        <p:txBody>
          <a:bodyPr wrap="square">
            <a:spAutoFit/>
          </a:bodyPr>
          <a:lstStyle/>
          <a:p>
            <a:pPr marL="285750" indent="-285750" algn="just">
              <a:buFont typeface="Arial" panose="020B0604020202020204" pitchFamily="34" charset="0"/>
              <a:buChar char="•"/>
            </a:pPr>
            <a:r>
              <a:rPr lang="zh-CN" altLang="en-US" b="0" i="0" dirty="0">
                <a:solidFill>
                  <a:srgbClr val="000000"/>
                </a:solidFill>
                <a:effectLst/>
                <a:latin typeface="times new roman" panose="02020603050405020304" pitchFamily="18" charset="0"/>
              </a:rPr>
              <a:t>我们改用二维的下标，用</a:t>
            </a:r>
            <a:r>
              <a:rPr lang="en-US" b="0" i="0" dirty="0" err="1">
                <a:solidFill>
                  <a:srgbClr val="000000"/>
                </a:solidFill>
                <a:effectLst/>
                <a:latin typeface="verdana" panose="020B0604030504040204" pitchFamily="34" charset="0"/>
              </a:rPr>
              <a:t>w</a:t>
            </a:r>
            <a:r>
              <a:rPr lang="en-US" b="0" i="0" baseline="-25000" dirty="0" err="1">
                <a:solidFill>
                  <a:srgbClr val="000000"/>
                </a:solidFill>
                <a:effectLst/>
                <a:latin typeface="verdana" panose="020B0604030504040204" pitchFamily="34" charset="0"/>
              </a:rPr>
              <a:t>x,y</a:t>
            </a:r>
            <a:r>
              <a:rPr lang="zh-CN" altLang="en-US" b="0" i="0" dirty="0">
                <a:solidFill>
                  <a:srgbClr val="000000"/>
                </a:solidFill>
                <a:effectLst/>
                <a:latin typeface="verdana" panose="020B0604030504040204" pitchFamily="34" charset="0"/>
              </a:rPr>
              <a:t>来表达一个权值</a:t>
            </a:r>
            <a:r>
              <a:rPr lang="zh-CN" altLang="en-US" b="0" i="0" dirty="0">
                <a:solidFill>
                  <a:srgbClr val="000000"/>
                </a:solidFill>
                <a:effectLst/>
                <a:latin typeface="times new roman" panose="02020603050405020304" pitchFamily="18" charset="0"/>
              </a:rPr>
              <a:t>。下标中的</a:t>
            </a:r>
            <a:r>
              <a:rPr lang="en-US" b="0" i="0" dirty="0">
                <a:solidFill>
                  <a:srgbClr val="000000"/>
                </a:solidFill>
                <a:effectLst/>
                <a:latin typeface="verdana" panose="020B0604030504040204" pitchFamily="34" charset="0"/>
              </a:rPr>
              <a:t>x</a:t>
            </a:r>
            <a:r>
              <a:rPr lang="zh-CN" altLang="en-US" b="0" i="0" dirty="0">
                <a:solidFill>
                  <a:srgbClr val="000000"/>
                </a:solidFill>
                <a:effectLst/>
                <a:latin typeface="times new roman" panose="02020603050405020304" pitchFamily="18" charset="0"/>
              </a:rPr>
              <a:t>代表后一层神经元的序号，而</a:t>
            </a:r>
            <a:r>
              <a:rPr lang="en-US" b="0" i="0" dirty="0">
                <a:solidFill>
                  <a:srgbClr val="000000"/>
                </a:solidFill>
                <a:effectLst/>
                <a:latin typeface="verdana" panose="020B0604030504040204" pitchFamily="34" charset="0"/>
              </a:rPr>
              <a:t>y</a:t>
            </a:r>
            <a:r>
              <a:rPr lang="zh-CN" altLang="en-US" b="0" i="0" dirty="0">
                <a:solidFill>
                  <a:srgbClr val="000000"/>
                </a:solidFill>
                <a:effectLst/>
                <a:latin typeface="times new roman" panose="02020603050405020304" pitchFamily="18" charset="0"/>
              </a:rPr>
              <a:t>代表前一层神经元的序号（序号的顺序从上到下）。</a:t>
            </a:r>
            <a:endParaRPr lang="en-US" altLang="zh-CN" b="0" i="0" dirty="0">
              <a:solidFill>
                <a:srgbClr val="000000"/>
              </a:solidFill>
              <a:effectLst/>
              <a:latin typeface="times new roman" panose="02020603050405020304" pitchFamily="18" charset="0"/>
            </a:endParaRPr>
          </a:p>
          <a:p>
            <a:pPr marL="285750" indent="-285750" algn="just">
              <a:buFont typeface="Arial" panose="020B0604020202020204" pitchFamily="34" charset="0"/>
              <a:buChar char="•"/>
            </a:pPr>
            <a:endParaRPr lang="en-US" altLang="zh-CN" b="0" i="0" dirty="0">
              <a:solidFill>
                <a:srgbClr val="000000"/>
              </a:solidFill>
              <a:effectLst/>
              <a:latin typeface="times new roman" panose="02020603050405020304" pitchFamily="18" charset="0"/>
            </a:endParaRPr>
          </a:p>
          <a:p>
            <a:pPr marL="285750" indent="-285750" algn="just">
              <a:buFont typeface="Arial" panose="020B0604020202020204" pitchFamily="34" charset="0"/>
              <a:buChar char="•"/>
            </a:pPr>
            <a:r>
              <a:rPr lang="zh-CN" altLang="en-US" dirty="0"/>
              <a:t>可以用矩阵乘法来表达两个计算公式。</a:t>
            </a:r>
            <a:endParaRPr lang="en-CN" dirty="0"/>
          </a:p>
        </p:txBody>
      </p:sp>
      <p:sp>
        <p:nvSpPr>
          <p:cNvPr id="13" name="TextBox 12">
            <a:extLst>
              <a:ext uri="{FF2B5EF4-FFF2-40B4-BE49-F238E27FC236}">
                <a16:creationId xmlns:a16="http://schemas.microsoft.com/office/drawing/2014/main" id="{DBAA9F47-5276-FB86-18CC-9130B243AA34}"/>
              </a:ext>
            </a:extLst>
          </p:cNvPr>
          <p:cNvSpPr txBox="1"/>
          <p:nvPr/>
        </p:nvSpPr>
        <p:spPr>
          <a:xfrm>
            <a:off x="1524000" y="4940696"/>
            <a:ext cx="2209800" cy="369332"/>
          </a:xfrm>
          <a:prstGeom prst="rect">
            <a:avLst/>
          </a:prstGeom>
          <a:noFill/>
        </p:spPr>
        <p:txBody>
          <a:bodyPr wrap="square">
            <a:spAutoFit/>
          </a:bodyPr>
          <a:lstStyle/>
          <a:p>
            <a:r>
              <a:rPr lang="en-US" b="0" i="0" dirty="0">
                <a:solidFill>
                  <a:srgbClr val="000000"/>
                </a:solidFill>
                <a:effectLst/>
                <a:latin typeface="verdana" panose="020B0604030504040204" pitchFamily="34" charset="0"/>
              </a:rPr>
              <a:t>g(</a:t>
            </a:r>
            <a:r>
              <a:rPr lang="en-US" b="1" i="0" dirty="0">
                <a:solidFill>
                  <a:srgbClr val="000000"/>
                </a:solidFill>
                <a:effectLst/>
                <a:latin typeface="verdana" panose="020B0604030504040204" pitchFamily="34" charset="0"/>
              </a:rPr>
              <a:t>W</a:t>
            </a:r>
            <a:r>
              <a:rPr lang="en-US" b="0" i="0" dirty="0">
                <a:solidFill>
                  <a:srgbClr val="000000"/>
                </a:solidFill>
                <a:effectLst/>
                <a:latin typeface="verdana" panose="020B0604030504040204" pitchFamily="34" charset="0"/>
              </a:rPr>
              <a:t> * </a:t>
            </a:r>
            <a:r>
              <a:rPr lang="en-US" b="1" i="0" dirty="0">
                <a:solidFill>
                  <a:srgbClr val="000000"/>
                </a:solidFill>
                <a:effectLst/>
                <a:latin typeface="verdana" panose="020B0604030504040204" pitchFamily="34" charset="0"/>
              </a:rPr>
              <a:t>a</a:t>
            </a:r>
            <a:r>
              <a:rPr lang="en-US" b="0" i="0" dirty="0">
                <a:solidFill>
                  <a:srgbClr val="000000"/>
                </a:solidFill>
                <a:effectLst/>
                <a:latin typeface="verdana" panose="020B0604030504040204" pitchFamily="34" charset="0"/>
              </a:rPr>
              <a:t>) = </a:t>
            </a:r>
            <a:r>
              <a:rPr lang="en-US" b="1" i="0" dirty="0">
                <a:solidFill>
                  <a:srgbClr val="000000"/>
                </a:solidFill>
                <a:effectLst/>
                <a:latin typeface="verdana" panose="020B0604030504040204" pitchFamily="34" charset="0"/>
              </a:rPr>
              <a:t>z</a:t>
            </a:r>
            <a:r>
              <a:rPr lang="en-US" b="0" i="0" dirty="0">
                <a:solidFill>
                  <a:srgbClr val="000000"/>
                </a:solidFill>
                <a:effectLst/>
                <a:latin typeface="verdana" panose="020B0604030504040204" pitchFamily="34" charset="0"/>
              </a:rPr>
              <a:t>;</a:t>
            </a:r>
            <a:endParaRPr lang="en-CN" dirty="0"/>
          </a:p>
        </p:txBody>
      </p:sp>
    </p:spTree>
    <p:extLst>
      <p:ext uri="{BB962C8B-B14F-4D97-AF65-F5344CB8AC3E}">
        <p14:creationId xmlns:p14="http://schemas.microsoft.com/office/powerpoint/2010/main" val="174860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感知器模型</a:t>
            </a:r>
            <a:endParaRPr sz="3600" b="1" spc="-5"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A656AD9-BAC7-D399-28D4-6A4B08BF1995}"/>
              </a:ext>
            </a:extLst>
          </p:cNvPr>
          <p:cNvSpPr txBox="1"/>
          <p:nvPr/>
        </p:nvSpPr>
        <p:spPr>
          <a:xfrm>
            <a:off x="6096000" y="4191000"/>
            <a:ext cx="3124200" cy="369332"/>
          </a:xfrm>
          <a:prstGeom prst="rect">
            <a:avLst/>
          </a:prstGeom>
          <a:noFill/>
        </p:spPr>
        <p:txBody>
          <a:bodyPr wrap="square">
            <a:spAutoFit/>
          </a:bodyPr>
          <a:lstStyle/>
          <a:p>
            <a:r>
              <a:rPr lang="zh-CN" altLang="en-US" b="0" i="0" dirty="0">
                <a:solidFill>
                  <a:srgbClr val="000000"/>
                </a:solidFill>
                <a:effectLst/>
                <a:latin typeface="黑体" panose="02010609060101010101" pitchFamily="49" charset="-122"/>
                <a:ea typeface="黑体" panose="02010609060101010101" pitchFamily="49" charset="-122"/>
              </a:rPr>
              <a:t>单层神经网络（决策分界）</a:t>
            </a:r>
            <a:r>
              <a:rPr lang="zh-CN" altLang="en-US" b="0" i="0" dirty="0">
                <a:solidFill>
                  <a:srgbClr val="000000"/>
                </a:solidFill>
                <a:effectLst/>
                <a:latin typeface="Verdana" panose="020B0604030504040204" pitchFamily="34" charset="0"/>
              </a:rPr>
              <a:t> </a:t>
            </a:r>
            <a:endParaRPr lang="en-CN" dirty="0"/>
          </a:p>
        </p:txBody>
      </p:sp>
      <p:sp>
        <p:nvSpPr>
          <p:cNvPr id="7" name="TextBox 6">
            <a:extLst>
              <a:ext uri="{FF2B5EF4-FFF2-40B4-BE49-F238E27FC236}">
                <a16:creationId xmlns:a16="http://schemas.microsoft.com/office/drawing/2014/main" id="{0D53B388-9425-0334-BA88-6D4332832E05}"/>
              </a:ext>
            </a:extLst>
          </p:cNvPr>
          <p:cNvSpPr txBox="1"/>
          <p:nvPr/>
        </p:nvSpPr>
        <p:spPr>
          <a:xfrm>
            <a:off x="685800" y="1038879"/>
            <a:ext cx="4942462" cy="446782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t>与神经元模型不同，感知器中的权值是通过训练得到的。因此，根据以前的知识我们知道，感知器类似一个</a:t>
            </a:r>
            <a:r>
              <a:rPr lang="zh-CN" altLang="en-US" sz="2400" b="1" dirty="0"/>
              <a:t>逻辑回归</a:t>
            </a:r>
            <a:r>
              <a:rPr lang="zh-CN" altLang="en-US" sz="2400" dirty="0"/>
              <a:t>模型，可以做线性分类任务。</a:t>
            </a:r>
            <a:endParaRPr lang="en-US" altLang="zh-CN" sz="2400" dirty="0"/>
          </a:p>
          <a:p>
            <a:pPr marL="285750" indent="-285750">
              <a:lnSpc>
                <a:spcPct val="150000"/>
              </a:lnSpc>
              <a:buFont typeface="Arial" panose="020B0604020202020204" pitchFamily="34" charset="0"/>
              <a:buChar char="•"/>
            </a:pPr>
            <a:endParaRPr lang="en-US" altLang="zh-CN" sz="2400" dirty="0"/>
          </a:p>
          <a:p>
            <a:pPr marL="285750" indent="-285750">
              <a:lnSpc>
                <a:spcPct val="150000"/>
              </a:lnSpc>
              <a:buFont typeface="Arial" panose="020B0604020202020204" pitchFamily="34" charset="0"/>
              <a:buChar char="•"/>
            </a:pPr>
            <a:r>
              <a:rPr lang="zh-CN" altLang="en-US" sz="2400" dirty="0"/>
              <a:t>当数据的维度是</a:t>
            </a:r>
            <a:r>
              <a:rPr lang="en-US" sz="2400" dirty="0"/>
              <a:t>n</a:t>
            </a:r>
            <a:r>
              <a:rPr lang="zh-CN" altLang="en-US" sz="2400" dirty="0"/>
              <a:t>维时，就是划出一个</a:t>
            </a:r>
            <a:r>
              <a:rPr lang="en-US" sz="2400" dirty="0"/>
              <a:t>n-1</a:t>
            </a:r>
            <a:r>
              <a:rPr lang="zh-CN" altLang="en-US" sz="2400" dirty="0"/>
              <a:t>维的超平面。</a:t>
            </a:r>
          </a:p>
        </p:txBody>
      </p:sp>
      <p:pic>
        <p:nvPicPr>
          <p:cNvPr id="32770" name="Picture 2">
            <a:extLst>
              <a:ext uri="{FF2B5EF4-FFF2-40B4-BE49-F238E27FC236}">
                <a16:creationId xmlns:a16="http://schemas.microsoft.com/office/drawing/2014/main" id="{23FA0BA0-9079-47B8-2280-7B6C2F3B9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447800"/>
            <a:ext cx="3124200" cy="2585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436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感知器模型</a:t>
            </a:r>
            <a:endParaRPr sz="3600" b="1" spc="-5"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F184441-8A32-BF04-9F0A-00D6664896A3}"/>
              </a:ext>
            </a:extLst>
          </p:cNvPr>
          <p:cNvSpPr txBox="1"/>
          <p:nvPr/>
        </p:nvSpPr>
        <p:spPr>
          <a:xfrm>
            <a:off x="685800" y="1017351"/>
            <a:ext cx="7543800" cy="1143839"/>
          </a:xfrm>
          <a:prstGeom prst="rect">
            <a:avLst/>
          </a:prstGeom>
          <a:noFill/>
        </p:spPr>
        <p:txBody>
          <a:bodyPr wrap="square">
            <a:spAutoFit/>
          </a:bodyPr>
          <a:lstStyle/>
          <a:p>
            <a:pPr lvl="0">
              <a:lnSpc>
                <a:spcPct val="150000"/>
              </a:lnSpc>
              <a:spcAft>
                <a:spcPts val="0"/>
              </a:spcAft>
            </a:pPr>
            <a:r>
              <a:rPr lang="zh-CN" altLang="en-US" sz="2400" dirty="0">
                <a:solidFill>
                  <a:srgbClr val="FF0000"/>
                </a:solidFill>
              </a:rPr>
              <a:t>异或</a:t>
            </a:r>
            <a:r>
              <a:rPr lang="zh-CN" altLang="en-US" sz="2400" dirty="0"/>
              <a:t>问题是一个</a:t>
            </a:r>
            <a:r>
              <a:rPr lang="zh-CN" altLang="en-US" sz="2400" dirty="0">
                <a:solidFill>
                  <a:srgbClr val="FF0000"/>
                </a:solidFill>
              </a:rPr>
              <a:t>非线性</a:t>
            </a:r>
            <a:r>
              <a:rPr lang="zh-CN" altLang="en-US" sz="2400" dirty="0"/>
              <a:t>可分问题，需要用</a:t>
            </a:r>
            <a:r>
              <a:rPr lang="zh-CN" altLang="en-US" sz="2400" dirty="0">
                <a:solidFill>
                  <a:srgbClr val="FF0000"/>
                </a:solidFill>
              </a:rPr>
              <a:t>多层</a:t>
            </a:r>
            <a:r>
              <a:rPr lang="zh-CN" altLang="en-US" sz="2400" dirty="0"/>
              <a:t>感知器来解决。</a:t>
            </a:r>
            <a:endParaRPr lang="zh-CN" altLang="zh-CN" sz="2400" dirty="0"/>
          </a:p>
        </p:txBody>
      </p:sp>
      <p:pic>
        <p:nvPicPr>
          <p:cNvPr id="9" name="图片 8" descr="图片1_meitu_1">
            <a:extLst>
              <a:ext uri="{FF2B5EF4-FFF2-40B4-BE49-F238E27FC236}">
                <a16:creationId xmlns:a16="http://schemas.microsoft.com/office/drawing/2014/main" id="{FAD8CB2D-AE00-F8B8-A646-47CA5F7C6D9F}"/>
              </a:ext>
            </a:extLst>
          </p:cNvPr>
          <p:cNvPicPr>
            <a:picLocks noChangeAspect="1"/>
          </p:cNvPicPr>
          <p:nvPr/>
        </p:nvPicPr>
        <p:blipFill>
          <a:blip r:embed="rId3"/>
          <a:stretch>
            <a:fillRect/>
          </a:stretch>
        </p:blipFill>
        <p:spPr>
          <a:xfrm>
            <a:off x="1066800" y="2438400"/>
            <a:ext cx="2628265" cy="2628265"/>
          </a:xfrm>
          <a:prstGeom prst="rect">
            <a:avLst/>
          </a:prstGeom>
        </p:spPr>
      </p:pic>
      <p:pic>
        <p:nvPicPr>
          <p:cNvPr id="10" name="图片 10" descr="图片2_meitu_2">
            <a:extLst>
              <a:ext uri="{FF2B5EF4-FFF2-40B4-BE49-F238E27FC236}">
                <a16:creationId xmlns:a16="http://schemas.microsoft.com/office/drawing/2014/main" id="{0D4FBD3A-EA6B-26DB-CF45-9EF9EF69467C}"/>
              </a:ext>
            </a:extLst>
          </p:cNvPr>
          <p:cNvPicPr>
            <a:picLocks noChangeAspect="1"/>
          </p:cNvPicPr>
          <p:nvPr/>
        </p:nvPicPr>
        <p:blipFill>
          <a:blip r:embed="rId4"/>
          <a:stretch>
            <a:fillRect/>
          </a:stretch>
        </p:blipFill>
        <p:spPr>
          <a:xfrm>
            <a:off x="4724400" y="2438399"/>
            <a:ext cx="2628265" cy="2628265"/>
          </a:xfrm>
          <a:prstGeom prst="rect">
            <a:avLst/>
          </a:prstGeom>
        </p:spPr>
      </p:pic>
    </p:spTree>
    <p:extLst>
      <p:ext uri="{BB962C8B-B14F-4D97-AF65-F5344CB8AC3E}">
        <p14:creationId xmlns:p14="http://schemas.microsoft.com/office/powerpoint/2010/main" val="2084760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感知器</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影响</a:t>
            </a:r>
            <a:endParaRPr sz="3600" dirty="0">
              <a:latin typeface="Arial" panose="020B0604020202020204"/>
              <a:cs typeface="Arial" panose="020B0604020202020204"/>
            </a:endParaRPr>
          </a:p>
        </p:txBody>
      </p:sp>
      <p:sp>
        <p:nvSpPr>
          <p:cNvPr id="7" name="TextBox 6">
            <a:extLst>
              <a:ext uri="{FF2B5EF4-FFF2-40B4-BE49-F238E27FC236}">
                <a16:creationId xmlns:a16="http://schemas.microsoft.com/office/drawing/2014/main" id="{7709E813-1756-8036-580A-2D06AF87C028}"/>
              </a:ext>
            </a:extLst>
          </p:cNvPr>
          <p:cNvSpPr txBox="1"/>
          <p:nvPr/>
        </p:nvSpPr>
        <p:spPr>
          <a:xfrm>
            <a:off x="533400" y="940290"/>
            <a:ext cx="6248400" cy="503593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dirty="0"/>
              <a:t>感知器只能做简单的线性分类任务。</a:t>
            </a:r>
            <a:endParaRPr lang="en-US" altLang="zh-CN" dirty="0"/>
          </a:p>
          <a:p>
            <a:pPr marL="342900" indent="-342900">
              <a:lnSpc>
                <a:spcPct val="150000"/>
              </a:lnSpc>
              <a:buFont typeface="Arial" panose="020B0604020202020204" pitchFamily="34" charset="0"/>
              <a:buChar char="•"/>
            </a:pPr>
            <a:r>
              <a:rPr lang="en-US" dirty="0"/>
              <a:t>Minsky</a:t>
            </a:r>
            <a:r>
              <a:rPr lang="zh-CN" altLang="en-US" dirty="0"/>
              <a:t>在</a:t>
            </a:r>
            <a:r>
              <a:rPr lang="en-US" altLang="zh-CN" dirty="0"/>
              <a:t>1969</a:t>
            </a:r>
            <a:r>
              <a:rPr lang="zh-CN" altLang="en-US" dirty="0"/>
              <a:t>年出版了一本叫</a:t>
            </a:r>
            <a:r>
              <a:rPr lang="en-US" altLang="zh-CN" dirty="0"/>
              <a:t>《</a:t>
            </a:r>
            <a:r>
              <a:rPr lang="en-US" dirty="0"/>
              <a:t>Perceptron》</a:t>
            </a:r>
            <a:r>
              <a:rPr lang="zh-CN" altLang="en-US" dirty="0"/>
              <a:t>的书，里面用详细的数学证明了感知器的弱点，尤其是感知器对</a:t>
            </a:r>
            <a:r>
              <a:rPr lang="en-US" dirty="0"/>
              <a:t>XOR（</a:t>
            </a:r>
            <a:r>
              <a:rPr lang="zh-CN" altLang="en-US" dirty="0"/>
              <a:t>异或）这样的简单分类任务都无法解决。</a:t>
            </a:r>
            <a:endParaRPr lang="en-US" altLang="zh-CN" dirty="0"/>
          </a:p>
          <a:p>
            <a:pPr marL="342900" indent="-342900">
              <a:lnSpc>
                <a:spcPct val="150000"/>
              </a:lnSpc>
              <a:buFont typeface="Arial" panose="020B0604020202020204" pitchFamily="34" charset="0"/>
              <a:buChar char="•"/>
            </a:pPr>
            <a:r>
              <a:rPr lang="en-US" dirty="0"/>
              <a:t>Minsky</a:t>
            </a:r>
            <a:r>
              <a:rPr lang="zh-CN" altLang="en-US" dirty="0"/>
              <a:t>认为，如果将计算层增加到两层，计算量则过大，而且没有有效的学习算法。所以，他认为研究更深层的网络是没有价值的。</a:t>
            </a:r>
            <a:endParaRPr lang="en-US" altLang="zh-CN" dirty="0"/>
          </a:p>
          <a:p>
            <a:pPr marL="342900" indent="-342900">
              <a:lnSpc>
                <a:spcPct val="150000"/>
              </a:lnSpc>
              <a:buFont typeface="Arial" panose="020B0604020202020204" pitchFamily="34" charset="0"/>
              <a:buChar char="•"/>
            </a:pPr>
            <a:r>
              <a:rPr lang="zh-CN" altLang="en-US" dirty="0"/>
              <a:t>由于</a:t>
            </a:r>
            <a:r>
              <a:rPr lang="en-US" dirty="0"/>
              <a:t>Minsky</a:t>
            </a:r>
            <a:r>
              <a:rPr lang="zh-CN" altLang="en-US" dirty="0"/>
              <a:t>的巨大影响力以及书中呈现的悲观态度，让很多学者和实验室纷纷放弃了神经网络的研究。神经网络的研究陷入了冰河期。这个时期又被称为“</a:t>
            </a:r>
            <a:r>
              <a:rPr lang="en-US" dirty="0"/>
              <a:t>AI winter”。</a:t>
            </a:r>
          </a:p>
          <a:p>
            <a:pPr marL="342900" indent="-342900">
              <a:lnSpc>
                <a:spcPct val="150000"/>
              </a:lnSpc>
              <a:buFont typeface="Arial" panose="020B0604020202020204" pitchFamily="34" charset="0"/>
              <a:buChar char="•"/>
            </a:pPr>
            <a:r>
              <a:rPr lang="zh-CN" altLang="en-US" dirty="0"/>
              <a:t>接近</a:t>
            </a:r>
            <a:r>
              <a:rPr lang="en-US" altLang="zh-CN" dirty="0"/>
              <a:t>10</a:t>
            </a:r>
            <a:r>
              <a:rPr lang="zh-CN" altLang="en-US" dirty="0"/>
              <a:t>年以后，对于两层神经网络的研究才带来神经网络的复苏。</a:t>
            </a:r>
            <a:endParaRPr lang="en-US" altLang="zh-CN" sz="2000" dirty="0"/>
          </a:p>
        </p:txBody>
      </p:sp>
      <p:pic>
        <p:nvPicPr>
          <p:cNvPr id="33794" name="Picture 2">
            <a:extLst>
              <a:ext uri="{FF2B5EF4-FFF2-40B4-BE49-F238E27FC236}">
                <a16:creationId xmlns:a16="http://schemas.microsoft.com/office/drawing/2014/main" id="{13EE6401-72C8-9573-DC1A-9771F2D6E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905000"/>
            <a:ext cx="1879600" cy="1917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DCE114C-C013-1BD4-76E4-6D2C09AE037F}"/>
              </a:ext>
            </a:extLst>
          </p:cNvPr>
          <p:cNvSpPr txBox="1"/>
          <p:nvPr/>
        </p:nvSpPr>
        <p:spPr>
          <a:xfrm>
            <a:off x="6934200" y="3821668"/>
            <a:ext cx="172720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Marvin Minsky</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584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zh-CN" altLang="en-US" sz="3600" b="1" spc="-5" dirty="0">
                <a:latin typeface="Arial" panose="020B0604020202020204" pitchFamily="34" charset="0"/>
                <a:cs typeface="Arial" panose="020B0604020202020204" pitchFamily="34" charset="0"/>
              </a:rPr>
              <a:t>（多层感知器）</a:t>
            </a:r>
            <a:endParaRPr sz="3600" b="1" spc="-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9253E1B-6DCA-0688-20CF-759B9A9A7457}"/>
              </a:ext>
            </a:extLst>
          </p:cNvPr>
          <p:cNvSpPr txBox="1"/>
          <p:nvPr/>
        </p:nvSpPr>
        <p:spPr>
          <a:xfrm>
            <a:off x="685800" y="923168"/>
            <a:ext cx="8382000" cy="1140120"/>
          </a:xfrm>
          <a:prstGeom prst="rect">
            <a:avLst/>
          </a:prstGeom>
          <a:noFill/>
        </p:spPr>
        <p:txBody>
          <a:bodyPr wrap="square">
            <a:spAutoFit/>
          </a:bodyPr>
          <a:lstStyle/>
          <a:p>
            <a:pPr>
              <a:lnSpc>
                <a:spcPct val="150000"/>
              </a:lnSpc>
            </a:pPr>
            <a:r>
              <a:rPr lang="zh-CN" altLang="en-US" sz="2400" dirty="0"/>
              <a:t>两层神经网络不仅可以解决异或问题，而且具有非常好的非线性分类效果。</a:t>
            </a:r>
            <a:endParaRPr lang="zh-CN" altLang="en-US" sz="2400" b="0" i="0" dirty="0">
              <a:solidFill>
                <a:srgbClr val="000000"/>
              </a:solidFill>
              <a:effectLst/>
              <a:latin typeface="Verdana" panose="020B0604030504040204" pitchFamily="34" charset="0"/>
            </a:endParaRPr>
          </a:p>
        </p:txBody>
      </p:sp>
      <p:pic>
        <p:nvPicPr>
          <p:cNvPr id="6" name="图片 17" descr="D:\Study\计算机视觉\CNN\1.png">
            <a:extLst>
              <a:ext uri="{FF2B5EF4-FFF2-40B4-BE49-F238E27FC236}">
                <a16:creationId xmlns:a16="http://schemas.microsoft.com/office/drawing/2014/main" id="{EB010DB9-858D-B843-0D14-1A5F05F50D47}"/>
              </a:ext>
            </a:extLst>
          </p:cNvPr>
          <p:cNvPicPr/>
          <p:nvPr/>
        </p:nvPicPr>
        <p:blipFill rotWithShape="1">
          <a:blip r:embed="rId3">
            <a:extLst>
              <a:ext uri="{28A0092B-C50C-407E-A947-70E740481C1C}">
                <a14:useLocalDpi xmlns:a14="http://schemas.microsoft.com/office/drawing/2010/main" val="0"/>
              </a:ext>
            </a:extLst>
          </a:blip>
          <a:srcRect l="3589" t="6842" r="3109"/>
          <a:stretch>
            <a:fillRect/>
          </a:stretch>
        </p:blipFill>
        <p:spPr bwMode="auto">
          <a:xfrm>
            <a:off x="1468315" y="2223849"/>
            <a:ext cx="6207369" cy="2550986"/>
          </a:xfrm>
          <a:prstGeom prst="rect">
            <a:avLst/>
          </a:prstGeom>
          <a:noFill/>
          <a:ln>
            <a:noFill/>
          </a:ln>
        </p:spPr>
      </p:pic>
      <p:sp>
        <p:nvSpPr>
          <p:cNvPr id="8" name="TextBox 7">
            <a:extLst>
              <a:ext uri="{FF2B5EF4-FFF2-40B4-BE49-F238E27FC236}">
                <a16:creationId xmlns:a16="http://schemas.microsoft.com/office/drawing/2014/main" id="{F91FA6E1-1D1A-0916-0121-A262752E89C3}"/>
              </a:ext>
            </a:extLst>
          </p:cNvPr>
          <p:cNvSpPr txBox="1"/>
          <p:nvPr/>
        </p:nvSpPr>
        <p:spPr>
          <a:xfrm>
            <a:off x="746034" y="4907129"/>
            <a:ext cx="7391400" cy="1143839"/>
          </a:xfrm>
          <a:prstGeom prst="rect">
            <a:avLst/>
          </a:prstGeom>
          <a:noFill/>
        </p:spPr>
        <p:txBody>
          <a:bodyPr wrap="square">
            <a:spAutoFit/>
          </a:bodyPr>
          <a:lstStyle/>
          <a:p>
            <a:pPr>
              <a:lnSpc>
                <a:spcPct val="150000"/>
              </a:lnSpc>
            </a:pPr>
            <a:r>
              <a:rPr lang="zh-CN" altLang="en-US" sz="2400" dirty="0"/>
              <a:t>不过两层神经网络的计算是一个问题，没有一个较好的解法。</a:t>
            </a:r>
            <a:endParaRPr lang="en-CN" dirty="0"/>
          </a:p>
        </p:txBody>
      </p:sp>
    </p:spTree>
    <p:extLst>
      <p:ext uri="{BB962C8B-B14F-4D97-AF65-F5344CB8AC3E}">
        <p14:creationId xmlns:p14="http://schemas.microsoft.com/office/powerpoint/2010/main" val="415040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 y="6061075"/>
            <a:ext cx="492442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063" y="6051550"/>
            <a:ext cx="43227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C063CA8-8416-7D3D-E54F-AEA233624D5C}"/>
              </a:ext>
            </a:extLst>
          </p:cNvPr>
          <p:cNvSpPr txBox="1"/>
          <p:nvPr/>
        </p:nvSpPr>
        <p:spPr>
          <a:xfrm>
            <a:off x="304800" y="914400"/>
            <a:ext cx="3810000" cy="3913828"/>
          </a:xfrm>
          <a:prstGeom prst="rect">
            <a:avLst/>
          </a:prstGeom>
          <a:noFill/>
        </p:spPr>
        <p:txBody>
          <a:bodyPr wrap="square">
            <a:spAutoFit/>
          </a:bodyPr>
          <a:lstStyle/>
          <a:p>
            <a:pPr algn="just">
              <a:lnSpc>
                <a:spcPct val="150000"/>
              </a:lnSpc>
            </a:pPr>
            <a:r>
              <a:rPr lang="zh-CN" altLang="en-US" sz="2400" dirty="0"/>
              <a:t>人工神经网络是一种模拟人脑的神经网络以期能够实现类人工智能的机器学习技术。人脑中的神经网络是一个非常复杂的组织。成人的大脑中估计有</a:t>
            </a:r>
            <a:r>
              <a:rPr lang="en-US" altLang="zh-CN" sz="2400" dirty="0"/>
              <a:t>1000</a:t>
            </a:r>
            <a:r>
              <a:rPr lang="zh-CN" altLang="en-US" sz="2400" dirty="0"/>
              <a:t>亿个神经元之多。</a:t>
            </a:r>
            <a:endParaRPr lang="en-CN" sz="2400" dirty="0"/>
          </a:p>
        </p:txBody>
      </p:sp>
      <p:pic>
        <p:nvPicPr>
          <p:cNvPr id="18434" name="Picture 2">
            <a:extLst>
              <a:ext uri="{FF2B5EF4-FFF2-40B4-BE49-F238E27FC236}">
                <a16:creationId xmlns:a16="http://schemas.microsoft.com/office/drawing/2014/main" id="{588D6B74-5722-6E70-6DAF-BD541A21E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213" y="1132217"/>
            <a:ext cx="4235587" cy="318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11270"/>
      </p:ext>
    </p:extLst>
  </p:cSld>
  <p:clrMapOvr>
    <a:masterClrMapping/>
  </p:clrMapOvr>
  <mc:AlternateContent xmlns:mc="http://schemas.openxmlformats.org/markup-compatibility/2006" xmlns:p14="http://schemas.microsoft.com/office/powerpoint/2010/main">
    <mc:Choice Requires="p14">
      <p:transition spd="slow" p14:dur="2000" advTm="2020"/>
    </mc:Choice>
    <mc:Fallback xmlns="">
      <p:transition spd="slow" advTm="202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zh-CN" altLang="en-US" sz="3600" b="1" spc="-5" dirty="0">
                <a:latin typeface="Arial" panose="020B0604020202020204" pitchFamily="34" charset="0"/>
                <a:cs typeface="Arial" panose="020B0604020202020204" pitchFamily="34" charset="0"/>
              </a:rPr>
              <a:t>（多层感知器）</a:t>
            </a:r>
            <a:endParaRPr sz="3600" b="1" spc="-5"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9253E1B-6DCA-0688-20CF-759B9A9A7457}"/>
              </a:ext>
            </a:extLst>
          </p:cNvPr>
          <p:cNvSpPr txBox="1"/>
          <p:nvPr/>
        </p:nvSpPr>
        <p:spPr>
          <a:xfrm>
            <a:off x="685800" y="779600"/>
            <a:ext cx="8382000" cy="1430200"/>
          </a:xfrm>
          <a:prstGeom prst="rect">
            <a:avLst/>
          </a:prstGeom>
          <a:noFill/>
        </p:spPr>
        <p:txBody>
          <a:bodyPr wrap="square">
            <a:spAutoFit/>
          </a:bodyPr>
          <a:lstStyle/>
          <a:p>
            <a:pPr algn="just">
              <a:lnSpc>
                <a:spcPct val="150000"/>
              </a:lnSpc>
            </a:pPr>
            <a:r>
              <a:rPr lang="en-US" altLang="zh-CN" sz="2000" dirty="0"/>
              <a:t>1986</a:t>
            </a:r>
            <a:r>
              <a:rPr lang="zh-CN" altLang="en-US" sz="2000" dirty="0"/>
              <a:t>年，</a:t>
            </a:r>
            <a:r>
              <a:rPr lang="en-US" sz="2000" dirty="0" err="1"/>
              <a:t>Rumelhar</a:t>
            </a:r>
            <a:r>
              <a:rPr lang="zh-CN" altLang="en-US" sz="2000" dirty="0"/>
              <a:t>和</a:t>
            </a:r>
            <a:r>
              <a:rPr lang="en-US" sz="2000" dirty="0"/>
              <a:t>Hinton</a:t>
            </a:r>
            <a:r>
              <a:rPr lang="zh-CN" altLang="en-US" sz="2000" dirty="0"/>
              <a:t>等人提出了反向传播（</a:t>
            </a:r>
            <a:r>
              <a:rPr lang="en-US" sz="2000" dirty="0" err="1"/>
              <a:t>Backpropagation，BP</a:t>
            </a:r>
            <a:r>
              <a:rPr lang="en-US" sz="2000" dirty="0"/>
              <a:t>）</a:t>
            </a:r>
            <a:r>
              <a:rPr lang="zh-CN" altLang="en-US" sz="2000" dirty="0"/>
              <a:t>算法，解决了两层神经网络所需要的复杂计算量问题，从而带动了业界使用两层神经网络研究的热潮。</a:t>
            </a:r>
          </a:p>
        </p:txBody>
      </p:sp>
      <p:sp>
        <p:nvSpPr>
          <p:cNvPr id="8" name="TextBox 7">
            <a:extLst>
              <a:ext uri="{FF2B5EF4-FFF2-40B4-BE49-F238E27FC236}">
                <a16:creationId xmlns:a16="http://schemas.microsoft.com/office/drawing/2014/main" id="{F91FA6E1-1D1A-0916-0121-A262752E89C3}"/>
              </a:ext>
            </a:extLst>
          </p:cNvPr>
          <p:cNvSpPr txBox="1"/>
          <p:nvPr/>
        </p:nvSpPr>
        <p:spPr>
          <a:xfrm>
            <a:off x="533400" y="4934560"/>
            <a:ext cx="8381999" cy="968535"/>
          </a:xfrm>
          <a:prstGeom prst="rect">
            <a:avLst/>
          </a:prstGeom>
          <a:noFill/>
        </p:spPr>
        <p:txBody>
          <a:bodyPr wrap="square">
            <a:spAutoFit/>
          </a:bodyPr>
          <a:lstStyle/>
          <a:p>
            <a:pPr algn="just">
              <a:lnSpc>
                <a:spcPct val="150000"/>
              </a:lnSpc>
            </a:pPr>
            <a:r>
              <a:rPr lang="zh-CN" altLang="en-US" sz="2000" dirty="0"/>
              <a:t>这时候的</a:t>
            </a:r>
            <a:r>
              <a:rPr lang="en-US" sz="2000" dirty="0"/>
              <a:t>Hinton</a:t>
            </a:r>
            <a:r>
              <a:rPr lang="zh-CN" altLang="en-US" sz="2000" dirty="0"/>
              <a:t>还很年轻，</a:t>
            </a:r>
            <a:r>
              <a:rPr lang="en-US" altLang="zh-CN" sz="2000" dirty="0"/>
              <a:t>30</a:t>
            </a:r>
            <a:r>
              <a:rPr lang="zh-CN" altLang="en-US" sz="2000" dirty="0"/>
              <a:t>年以后，正是他重新定义了神经网络，带来了神经网络复苏的又一春。</a:t>
            </a:r>
            <a:endParaRPr lang="en-CN" sz="2000" dirty="0"/>
          </a:p>
        </p:txBody>
      </p:sp>
      <p:pic>
        <p:nvPicPr>
          <p:cNvPr id="36866" name="Picture 2">
            <a:extLst>
              <a:ext uri="{FF2B5EF4-FFF2-40B4-BE49-F238E27FC236}">
                <a16:creationId xmlns:a16="http://schemas.microsoft.com/office/drawing/2014/main" id="{DF2A0D0F-5CD0-ADC7-182F-8356DBBAA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577" y="2251140"/>
            <a:ext cx="1849096" cy="227330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BE1551A8-92C8-B522-CBE0-1DBC67FDB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251140"/>
            <a:ext cx="152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3E64FEE-884F-235C-FD2A-1C01EC05350A}"/>
              </a:ext>
            </a:extLst>
          </p:cNvPr>
          <p:cNvSpPr txBox="1"/>
          <p:nvPr/>
        </p:nvSpPr>
        <p:spPr>
          <a:xfrm>
            <a:off x="2391193" y="4578480"/>
            <a:ext cx="5008768"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David </a:t>
            </a:r>
            <a:r>
              <a:rPr lang="en-US" b="0" i="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Rumelhart</a:t>
            </a:r>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左）和 </a:t>
            </a:r>
            <a:r>
              <a:rPr lang="en-US" b="0" i="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Geoffery</a:t>
            </a:r>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Hinton（</a:t>
            </a:r>
            <a:r>
              <a:rPr lang="zh-CN" alt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右）</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4154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两层神经网络结构</a:t>
            </a:r>
            <a:endParaRPr sz="3600" spc="-5" dirty="0">
              <a:latin typeface="Arial" panose="020B0604020202020204"/>
              <a:cs typeface="Arial" panose="020B0604020202020204"/>
            </a:endParaRPr>
          </a:p>
        </p:txBody>
      </p:sp>
      <p:sp>
        <p:nvSpPr>
          <p:cNvPr id="10" name="TextBox 9">
            <a:extLst>
              <a:ext uri="{FF2B5EF4-FFF2-40B4-BE49-F238E27FC236}">
                <a16:creationId xmlns:a16="http://schemas.microsoft.com/office/drawing/2014/main" id="{536A9287-DAB7-BC8D-9D71-A62953078641}"/>
              </a:ext>
            </a:extLst>
          </p:cNvPr>
          <p:cNvSpPr txBox="1"/>
          <p:nvPr/>
        </p:nvSpPr>
        <p:spPr>
          <a:xfrm>
            <a:off x="608243" y="990600"/>
            <a:ext cx="7927514" cy="1143839"/>
          </a:xfrm>
          <a:prstGeom prst="rect">
            <a:avLst/>
          </a:prstGeom>
          <a:noFill/>
        </p:spPr>
        <p:txBody>
          <a:bodyPr wrap="square">
            <a:spAutoFit/>
          </a:bodyPr>
          <a:lstStyle/>
          <a:p>
            <a:pPr>
              <a:lnSpc>
                <a:spcPct val="150000"/>
              </a:lnSpc>
            </a:pPr>
            <a:r>
              <a:rPr lang="zh-CN" altLang="en-US" sz="2400" b="0" i="0" dirty="0">
                <a:solidFill>
                  <a:srgbClr val="000000"/>
                </a:solidFill>
                <a:effectLst/>
                <a:latin typeface="Verdana" panose="020B0604030504040204" pitchFamily="34" charset="0"/>
              </a:rPr>
              <a:t>两层神经网络除了包含一个输入层，一个输出层以外，还增加了一个中间层（</a:t>
            </a:r>
            <a:r>
              <a:rPr lang="zh-CN" altLang="en-US" sz="2400" b="0" i="0" dirty="0">
                <a:solidFill>
                  <a:srgbClr val="FF0000"/>
                </a:solidFill>
                <a:effectLst/>
                <a:latin typeface="Verdana" panose="020B0604030504040204" pitchFamily="34" charset="0"/>
              </a:rPr>
              <a:t>隐藏层</a:t>
            </a:r>
            <a:r>
              <a:rPr lang="zh-CN" altLang="en-US" sz="2400" b="0" i="0" dirty="0">
                <a:solidFill>
                  <a:srgbClr val="000000"/>
                </a:solidFill>
                <a:effectLst/>
                <a:latin typeface="Verdana" panose="020B0604030504040204" pitchFamily="34" charset="0"/>
              </a:rPr>
              <a:t>）。</a:t>
            </a:r>
            <a:endParaRPr lang="en-CN" sz="2400" dirty="0"/>
          </a:p>
        </p:txBody>
      </p:sp>
      <p:pic>
        <p:nvPicPr>
          <p:cNvPr id="37892" name="Picture 4">
            <a:extLst>
              <a:ext uri="{FF2B5EF4-FFF2-40B4-BE49-F238E27FC236}">
                <a16:creationId xmlns:a16="http://schemas.microsoft.com/office/drawing/2014/main" id="{394C3F00-3CD7-D810-BBBE-23E051AAD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48606"/>
            <a:ext cx="3804433" cy="34856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2856240-BB68-9F1B-E615-CBC37D60FCB3}"/>
              </a:ext>
            </a:extLst>
          </p:cNvPr>
          <p:cNvSpPr txBox="1"/>
          <p:nvPr/>
        </p:nvSpPr>
        <p:spPr>
          <a:xfrm>
            <a:off x="5585793" y="3452191"/>
            <a:ext cx="2949964" cy="923330"/>
          </a:xfrm>
          <a:prstGeom prst="rect">
            <a:avLst/>
          </a:prstGeom>
          <a:noFill/>
        </p:spPr>
        <p:txBody>
          <a:bodyPr wrap="square">
            <a:spAutoFit/>
          </a:bodyPr>
          <a:lstStyle/>
          <a:p>
            <a:pPr algn="ctr"/>
            <a:r>
              <a:rPr lang="en-US" b="0" i="0" dirty="0">
                <a:solidFill>
                  <a:srgbClr val="000000"/>
                </a:solidFill>
                <a:effectLst/>
                <a:latin typeface="verdana" panose="020B0604030504040204" pitchFamily="34" charset="0"/>
                <a:ea typeface="宋体" panose="02010600030101010101" pitchFamily="2" charset="-122"/>
              </a:rPr>
              <a:t>g(</a:t>
            </a:r>
            <a:r>
              <a:rPr lang="en-US" b="1" i="0" dirty="0">
                <a:solidFill>
                  <a:srgbClr val="000000"/>
                </a:solidFill>
                <a:effectLst/>
                <a:latin typeface="verdana" panose="020B0604030504040204" pitchFamily="34" charset="0"/>
                <a:ea typeface="宋体" panose="02010600030101010101" pitchFamily="2" charset="-122"/>
              </a:rPr>
              <a:t>W</a:t>
            </a:r>
            <a:r>
              <a:rPr lang="en-US" b="0" i="0" baseline="30000" dirty="0">
                <a:solidFill>
                  <a:srgbClr val="000000"/>
                </a:solidFill>
                <a:effectLst/>
                <a:latin typeface="verdana" panose="020B0604030504040204" pitchFamily="34" charset="0"/>
                <a:ea typeface="宋体" panose="02010600030101010101" pitchFamily="2" charset="-122"/>
              </a:rPr>
              <a:t>(1)</a:t>
            </a:r>
            <a:r>
              <a:rPr lang="en-US" b="0" i="0" dirty="0">
                <a:solidFill>
                  <a:srgbClr val="000000"/>
                </a:solidFill>
                <a:effectLst/>
                <a:latin typeface="verdana" panose="020B0604030504040204" pitchFamily="34" charset="0"/>
                <a:ea typeface="宋体" panose="02010600030101010101" pitchFamily="2" charset="-122"/>
              </a:rPr>
              <a:t> * </a:t>
            </a:r>
            <a:r>
              <a:rPr lang="en-US" b="1" i="0" dirty="0">
                <a:solidFill>
                  <a:srgbClr val="000000"/>
                </a:solidFill>
                <a:effectLst/>
                <a:latin typeface="verdana" panose="020B0604030504040204" pitchFamily="34" charset="0"/>
                <a:ea typeface="宋体" panose="02010600030101010101" pitchFamily="2" charset="-122"/>
              </a:rPr>
              <a:t>a</a:t>
            </a:r>
            <a:r>
              <a:rPr lang="en-US" b="0" i="0" baseline="30000" dirty="0">
                <a:solidFill>
                  <a:srgbClr val="000000"/>
                </a:solidFill>
                <a:effectLst/>
                <a:latin typeface="verdana" panose="020B0604030504040204" pitchFamily="34" charset="0"/>
                <a:ea typeface="宋体" panose="02010600030101010101" pitchFamily="2" charset="-122"/>
              </a:rPr>
              <a:t>(1)</a:t>
            </a:r>
            <a:r>
              <a:rPr lang="en-US" b="0" i="0" dirty="0">
                <a:solidFill>
                  <a:srgbClr val="000000"/>
                </a:solidFill>
                <a:effectLst/>
                <a:latin typeface="verdana" panose="020B0604030504040204" pitchFamily="34" charset="0"/>
                <a:ea typeface="宋体" panose="02010600030101010101" pitchFamily="2" charset="-122"/>
              </a:rPr>
              <a:t>) = </a:t>
            </a:r>
            <a:r>
              <a:rPr lang="en-US" b="1" i="0" dirty="0">
                <a:solidFill>
                  <a:srgbClr val="000000"/>
                </a:solidFill>
                <a:effectLst/>
                <a:latin typeface="verdana" panose="020B0604030504040204" pitchFamily="34" charset="0"/>
                <a:ea typeface="宋体" panose="02010600030101010101" pitchFamily="2" charset="-122"/>
              </a:rPr>
              <a:t>a</a:t>
            </a:r>
            <a:r>
              <a:rPr lang="en-US" b="0" i="0" baseline="30000" dirty="0">
                <a:solidFill>
                  <a:srgbClr val="000000"/>
                </a:solidFill>
                <a:effectLst/>
                <a:latin typeface="verdana" panose="020B0604030504040204" pitchFamily="34" charset="0"/>
                <a:ea typeface="宋体" panose="02010600030101010101" pitchFamily="2" charset="-122"/>
              </a:rPr>
              <a:t>(2)</a:t>
            </a:r>
            <a:r>
              <a:rPr lang="en-US" b="0" i="0" dirty="0">
                <a:solidFill>
                  <a:srgbClr val="000000"/>
                </a:solidFill>
                <a:effectLst/>
                <a:latin typeface="verdana" panose="020B0604030504040204" pitchFamily="34" charset="0"/>
                <a:ea typeface="宋体" panose="02010600030101010101" pitchFamily="2" charset="-122"/>
              </a:rPr>
              <a:t>;</a:t>
            </a:r>
          </a:p>
          <a:p>
            <a:pPr algn="ctr"/>
            <a:r>
              <a:rPr lang="en-US" b="0" i="0" dirty="0">
                <a:solidFill>
                  <a:srgbClr val="000000"/>
                </a:solidFill>
                <a:effectLst/>
                <a:latin typeface="verdana" panose="020B0604030504040204" pitchFamily="34" charset="0"/>
                <a:ea typeface="宋体" panose="02010600030101010101" pitchFamily="2" charset="-122"/>
              </a:rPr>
              <a:t> </a:t>
            </a:r>
            <a:endParaRPr lang="en-US" b="0" i="0" dirty="0">
              <a:solidFill>
                <a:srgbClr val="000000"/>
              </a:solidFill>
              <a:effectLst/>
              <a:latin typeface="Verdana" panose="020B0604030504040204" pitchFamily="34" charset="0"/>
            </a:endParaRPr>
          </a:p>
          <a:p>
            <a:pPr algn="ctr"/>
            <a:r>
              <a:rPr lang="en-US" b="0" i="0" dirty="0">
                <a:solidFill>
                  <a:srgbClr val="000000"/>
                </a:solidFill>
                <a:effectLst/>
                <a:latin typeface="verdana" panose="020B0604030504040204" pitchFamily="34" charset="0"/>
              </a:rPr>
              <a:t>g(</a:t>
            </a:r>
            <a:r>
              <a:rPr lang="en-US" b="1" i="0" dirty="0">
                <a:solidFill>
                  <a:srgbClr val="000000"/>
                </a:solidFill>
                <a:effectLst/>
                <a:latin typeface="verdana" panose="020B0604030504040204" pitchFamily="34" charset="0"/>
              </a:rPr>
              <a:t>W</a:t>
            </a:r>
            <a:r>
              <a:rPr lang="en-US" b="0" i="0" baseline="30000" dirty="0">
                <a:solidFill>
                  <a:srgbClr val="000000"/>
                </a:solidFill>
                <a:effectLst/>
                <a:latin typeface="verdana" panose="020B0604030504040204" pitchFamily="34" charset="0"/>
              </a:rPr>
              <a:t>(2)</a:t>
            </a:r>
            <a:r>
              <a:rPr lang="en-US" b="0" i="0" dirty="0">
                <a:solidFill>
                  <a:srgbClr val="000000"/>
                </a:solidFill>
                <a:effectLst/>
                <a:latin typeface="verdana" panose="020B0604030504040204" pitchFamily="34" charset="0"/>
              </a:rPr>
              <a:t> * </a:t>
            </a:r>
            <a:r>
              <a:rPr lang="en-US" b="1" i="0" dirty="0">
                <a:solidFill>
                  <a:srgbClr val="000000"/>
                </a:solidFill>
                <a:effectLst/>
                <a:latin typeface="verdana" panose="020B0604030504040204" pitchFamily="34" charset="0"/>
              </a:rPr>
              <a:t>a</a:t>
            </a:r>
            <a:r>
              <a:rPr lang="en-US" b="0" i="0" baseline="30000" dirty="0">
                <a:solidFill>
                  <a:srgbClr val="000000"/>
                </a:solidFill>
                <a:effectLst/>
                <a:latin typeface="verdana" panose="020B0604030504040204" pitchFamily="34" charset="0"/>
              </a:rPr>
              <a:t>(2)</a:t>
            </a:r>
            <a:r>
              <a:rPr lang="en-US" b="0" i="0" dirty="0">
                <a:solidFill>
                  <a:srgbClr val="000000"/>
                </a:solidFill>
                <a:effectLst/>
                <a:latin typeface="verdana" panose="020B0604030504040204" pitchFamily="34" charset="0"/>
              </a:rPr>
              <a:t>) = </a:t>
            </a:r>
            <a:r>
              <a:rPr lang="en-US" b="1" i="0" dirty="0">
                <a:solidFill>
                  <a:srgbClr val="000000"/>
                </a:solidFill>
                <a:effectLst/>
                <a:latin typeface="verdana" panose="020B0604030504040204" pitchFamily="34" charset="0"/>
              </a:rPr>
              <a:t>z</a:t>
            </a:r>
            <a:r>
              <a:rPr lang="en-US" b="0" i="0" dirty="0">
                <a:solidFill>
                  <a:srgbClr val="000000"/>
                </a:solidFill>
                <a:effectLst/>
                <a:latin typeface="verdana" panose="020B0604030504040204" pitchFamily="34" charset="0"/>
              </a:rPr>
              <a:t>;</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223054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两层神经网络结构</a:t>
            </a:r>
            <a:endParaRPr sz="3600" spc="-5" dirty="0">
              <a:latin typeface="Arial" panose="020B0604020202020204"/>
              <a:cs typeface="Arial" panose="020B0604020202020204"/>
            </a:endParaRPr>
          </a:p>
        </p:txBody>
      </p:sp>
      <p:sp>
        <p:nvSpPr>
          <p:cNvPr id="10" name="TextBox 9">
            <a:extLst>
              <a:ext uri="{FF2B5EF4-FFF2-40B4-BE49-F238E27FC236}">
                <a16:creationId xmlns:a16="http://schemas.microsoft.com/office/drawing/2014/main" id="{536A9287-DAB7-BC8D-9D71-A62953078641}"/>
              </a:ext>
            </a:extLst>
          </p:cNvPr>
          <p:cNvSpPr txBox="1"/>
          <p:nvPr/>
        </p:nvSpPr>
        <p:spPr>
          <a:xfrm>
            <a:off x="722843" y="1447800"/>
            <a:ext cx="7659157" cy="3356112"/>
          </a:xfrm>
          <a:prstGeom prst="rect">
            <a:avLst/>
          </a:prstGeom>
          <a:noFill/>
        </p:spPr>
        <p:txBody>
          <a:bodyPr wrap="square">
            <a:spAutoFit/>
          </a:bodyPr>
          <a:lstStyle/>
          <a:p>
            <a:pPr algn="just">
              <a:lnSpc>
                <a:spcPct val="150000"/>
              </a:lnSpc>
            </a:pPr>
            <a:r>
              <a:rPr lang="zh-CN" altLang="en-US" sz="2400" dirty="0">
                <a:solidFill>
                  <a:srgbClr val="000000"/>
                </a:solidFill>
                <a:latin typeface="Verdana" panose="020B0604030504040204" pitchFamily="34" charset="0"/>
              </a:rPr>
              <a:t>至今为止，我们对神经网络的结构图的讨论中都没有提到</a:t>
            </a:r>
            <a:r>
              <a:rPr lang="zh-CN" altLang="en-US" sz="2400" dirty="0">
                <a:solidFill>
                  <a:srgbClr val="FF0000"/>
                </a:solidFill>
                <a:latin typeface="Verdana" panose="020B0604030504040204" pitchFamily="34" charset="0"/>
              </a:rPr>
              <a:t>偏置节点</a:t>
            </a:r>
            <a:r>
              <a:rPr lang="zh-CN" altLang="en-US" sz="2400" dirty="0">
                <a:solidFill>
                  <a:srgbClr val="000000"/>
                </a:solidFill>
                <a:latin typeface="Verdana" panose="020B0604030504040204" pitchFamily="34" charset="0"/>
              </a:rPr>
              <a:t>（</a:t>
            </a:r>
            <a:r>
              <a:rPr lang="en-US" sz="2400" dirty="0">
                <a:solidFill>
                  <a:srgbClr val="000000"/>
                </a:solidFill>
                <a:latin typeface="Verdana" panose="020B0604030504040204" pitchFamily="34" charset="0"/>
              </a:rPr>
              <a:t>bias unit）。</a:t>
            </a:r>
            <a:r>
              <a:rPr lang="zh-CN" altLang="en-US" sz="2400" dirty="0">
                <a:solidFill>
                  <a:srgbClr val="000000"/>
                </a:solidFill>
                <a:latin typeface="Verdana" panose="020B0604030504040204" pitchFamily="34" charset="0"/>
              </a:rPr>
              <a:t>事实上，这些节点是默认存在的。它本质上是一个只含有存储功能，且存储值永远为</a:t>
            </a:r>
            <a:r>
              <a:rPr lang="en-US" altLang="zh-CN" sz="2400" dirty="0">
                <a:solidFill>
                  <a:srgbClr val="000000"/>
                </a:solidFill>
                <a:latin typeface="Verdana" panose="020B0604030504040204" pitchFamily="34" charset="0"/>
              </a:rPr>
              <a:t>1</a:t>
            </a:r>
            <a:r>
              <a:rPr lang="zh-CN" altLang="en-US" sz="2400" dirty="0">
                <a:solidFill>
                  <a:srgbClr val="000000"/>
                </a:solidFill>
                <a:latin typeface="Verdana" panose="020B0604030504040204" pitchFamily="34" charset="0"/>
              </a:rPr>
              <a:t>的单元。在神经网络的每个层次中，除了输出层以外，都会含有这样一个偏置单元。正如线性回归模型与逻辑回归模型中的一样。</a:t>
            </a:r>
          </a:p>
        </p:txBody>
      </p:sp>
    </p:spTree>
    <p:extLst>
      <p:ext uri="{BB962C8B-B14F-4D97-AF65-F5344CB8AC3E}">
        <p14:creationId xmlns:p14="http://schemas.microsoft.com/office/powerpoint/2010/main" val="2932249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两层神经网络结构</a:t>
            </a:r>
            <a:endParaRPr sz="3600" spc="-5" dirty="0">
              <a:latin typeface="Arial" panose="020B0604020202020204"/>
              <a:cs typeface="Arial" panose="020B0604020202020204"/>
            </a:endParaRPr>
          </a:p>
        </p:txBody>
      </p:sp>
      <p:sp>
        <p:nvSpPr>
          <p:cNvPr id="10" name="TextBox 9">
            <a:extLst>
              <a:ext uri="{FF2B5EF4-FFF2-40B4-BE49-F238E27FC236}">
                <a16:creationId xmlns:a16="http://schemas.microsoft.com/office/drawing/2014/main" id="{536A9287-DAB7-BC8D-9D71-A62953078641}"/>
              </a:ext>
            </a:extLst>
          </p:cNvPr>
          <p:cNvSpPr txBox="1"/>
          <p:nvPr/>
        </p:nvSpPr>
        <p:spPr>
          <a:xfrm>
            <a:off x="608243" y="990600"/>
            <a:ext cx="7927514" cy="1614288"/>
          </a:xfrm>
          <a:prstGeom prst="rect">
            <a:avLst/>
          </a:prstGeom>
          <a:noFill/>
        </p:spPr>
        <p:txBody>
          <a:bodyPr wrap="square">
            <a:spAutoFit/>
          </a:bodyPr>
          <a:lstStyle/>
          <a:p>
            <a:pPr algn="just">
              <a:lnSpc>
                <a:spcPct val="150000"/>
              </a:lnSpc>
            </a:pPr>
            <a:r>
              <a:rPr lang="zh-CN" altLang="en-US" sz="2400" dirty="0">
                <a:solidFill>
                  <a:srgbClr val="000000"/>
                </a:solidFill>
                <a:latin typeface="Verdana" panose="020B0604030504040204" pitchFamily="34" charset="0"/>
              </a:rPr>
              <a:t>偏置单元与后一层的所有节点都有连接，我们设这些参数值为向量</a:t>
            </a:r>
            <a:r>
              <a:rPr lang="en-US" sz="2400" dirty="0">
                <a:solidFill>
                  <a:srgbClr val="000000"/>
                </a:solidFill>
                <a:latin typeface="Verdana" panose="020B0604030504040204" pitchFamily="34" charset="0"/>
              </a:rPr>
              <a:t>b，</a:t>
            </a:r>
            <a:r>
              <a:rPr lang="zh-CN" altLang="en-US" sz="2400" dirty="0">
                <a:solidFill>
                  <a:srgbClr val="000000"/>
                </a:solidFill>
                <a:latin typeface="Verdana" panose="020B0604030504040204" pitchFamily="34" charset="0"/>
              </a:rPr>
              <a:t>称之为</a:t>
            </a:r>
            <a:r>
              <a:rPr lang="zh-CN" altLang="en-US" sz="2400" dirty="0">
                <a:solidFill>
                  <a:srgbClr val="FF0000"/>
                </a:solidFill>
                <a:latin typeface="Verdana" panose="020B0604030504040204" pitchFamily="34" charset="0"/>
              </a:rPr>
              <a:t>偏置</a:t>
            </a:r>
            <a:r>
              <a:rPr lang="zh-CN" altLang="en-US" sz="2400" dirty="0">
                <a:solidFill>
                  <a:srgbClr val="000000"/>
                </a:solidFill>
                <a:latin typeface="Verdana" panose="020B0604030504040204" pitchFamily="34" charset="0"/>
              </a:rPr>
              <a:t>。</a:t>
            </a:r>
          </a:p>
          <a:p>
            <a:pPr algn="just">
              <a:lnSpc>
                <a:spcPct val="150000"/>
              </a:lnSpc>
            </a:pPr>
            <a:endParaRPr lang="en-CN" sz="2000" dirty="0"/>
          </a:p>
        </p:txBody>
      </p:sp>
      <p:pic>
        <p:nvPicPr>
          <p:cNvPr id="39938" name="Picture 2">
            <a:extLst>
              <a:ext uri="{FF2B5EF4-FFF2-40B4-BE49-F238E27FC236}">
                <a16:creationId xmlns:a16="http://schemas.microsoft.com/office/drawing/2014/main" id="{AD89E271-2076-92D2-6489-211B9EC8E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880" y="1804657"/>
            <a:ext cx="3419475" cy="40627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93B7E5-80BB-FA45-EECC-42AA389F6A2C}"/>
              </a:ext>
            </a:extLst>
          </p:cNvPr>
          <p:cNvSpPr txBox="1"/>
          <p:nvPr/>
        </p:nvSpPr>
        <p:spPr>
          <a:xfrm>
            <a:off x="687078" y="2681866"/>
            <a:ext cx="4576968" cy="2308324"/>
          </a:xfrm>
          <a:prstGeom prst="rect">
            <a:avLst/>
          </a:prstGeom>
          <a:noFill/>
        </p:spPr>
        <p:txBody>
          <a:bodyPr wrap="square">
            <a:spAutoFit/>
          </a:bodyPr>
          <a:lstStyle/>
          <a:p>
            <a:pPr marL="285750" indent="-285750">
              <a:buFont typeface="Arial" panose="020B0604020202020204" pitchFamily="34" charset="0"/>
              <a:buChar char="•"/>
            </a:pPr>
            <a:r>
              <a:rPr lang="zh-CN" altLang="en-US" b="0" i="0" dirty="0">
                <a:solidFill>
                  <a:srgbClr val="000000"/>
                </a:solidFill>
                <a:effectLst/>
                <a:latin typeface="Verdana" panose="020B0604030504040204" pitchFamily="34" charset="0"/>
              </a:rPr>
              <a:t>一般情况下，我们都不会明确画出偏置节点。</a:t>
            </a:r>
            <a:endParaRPr lang="en-US" altLang="zh-CN" b="0" i="0" dirty="0">
              <a:solidFill>
                <a:srgbClr val="000000"/>
              </a:solidFill>
              <a:effectLst/>
              <a:latin typeface="Verdana" panose="020B0604030504040204" pitchFamily="34" charset="0"/>
            </a:endParaRPr>
          </a:p>
          <a:p>
            <a:pPr marL="285750" indent="-285750">
              <a:buFont typeface="Arial" panose="020B0604020202020204" pitchFamily="34" charset="0"/>
              <a:buChar char="•"/>
            </a:pPr>
            <a:endParaRPr lang="en-US" dirty="0">
              <a:solidFill>
                <a:srgbClr val="000000"/>
              </a:solidFill>
              <a:latin typeface="Verdana" panose="020B0604030504040204" pitchFamily="34" charset="0"/>
            </a:endParaRPr>
          </a:p>
          <a:p>
            <a:pPr marL="285750" indent="-285750">
              <a:buFont typeface="Arial" panose="020B0604020202020204" pitchFamily="34" charset="0"/>
              <a:buChar char="•"/>
            </a:pPr>
            <a:r>
              <a:rPr lang="zh-CN" altLang="en-US" dirty="0"/>
              <a:t>考虑了偏置以后的矩阵运算：</a:t>
            </a:r>
            <a:endParaRPr lang="en-US" altLang="zh-CN"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0E11D65B-ACC5-600B-9380-471BEEFFCCEE}"/>
              </a:ext>
            </a:extLst>
          </p:cNvPr>
          <p:cNvSpPr txBox="1"/>
          <p:nvPr/>
        </p:nvSpPr>
        <p:spPr>
          <a:xfrm>
            <a:off x="608243" y="4343400"/>
            <a:ext cx="4576968" cy="923330"/>
          </a:xfrm>
          <a:prstGeom prst="rect">
            <a:avLst/>
          </a:prstGeom>
          <a:noFill/>
        </p:spPr>
        <p:txBody>
          <a:bodyPr wrap="square">
            <a:spAutoFit/>
          </a:bodyPr>
          <a:lstStyle/>
          <a:p>
            <a:pPr algn="ctr"/>
            <a:r>
              <a:rPr lang="en-US" b="0" i="0" dirty="0">
                <a:solidFill>
                  <a:srgbClr val="000000"/>
                </a:solidFill>
                <a:effectLst/>
                <a:latin typeface="Verdana" panose="020B0604030504040204" pitchFamily="34" charset="0"/>
              </a:rPr>
              <a:t>  g(</a:t>
            </a:r>
            <a:r>
              <a:rPr lang="en-US" b="1" i="0" dirty="0">
                <a:solidFill>
                  <a:srgbClr val="000000"/>
                </a:solidFill>
                <a:effectLst/>
                <a:latin typeface="Verdana" panose="020B0604030504040204" pitchFamily="34" charset="0"/>
              </a:rPr>
              <a:t>W</a:t>
            </a:r>
            <a:r>
              <a:rPr lang="en-US" b="0" i="0" baseline="30000" dirty="0">
                <a:solidFill>
                  <a:srgbClr val="000000"/>
                </a:solidFill>
                <a:effectLst/>
                <a:latin typeface="Verdana" panose="020B0604030504040204" pitchFamily="34" charset="0"/>
              </a:rPr>
              <a:t>(1)</a:t>
            </a:r>
            <a:r>
              <a:rPr lang="en-US" b="0" i="0" dirty="0">
                <a:solidFill>
                  <a:srgbClr val="000000"/>
                </a:solidFill>
                <a:effectLst/>
                <a:latin typeface="Verdana" panose="020B0604030504040204" pitchFamily="34" charset="0"/>
              </a:rPr>
              <a:t> * </a:t>
            </a:r>
            <a:r>
              <a:rPr lang="en-US" b="1" i="0" dirty="0">
                <a:solidFill>
                  <a:srgbClr val="000000"/>
                </a:solidFill>
                <a:effectLst/>
                <a:latin typeface="Verdana" panose="020B0604030504040204" pitchFamily="34" charset="0"/>
              </a:rPr>
              <a:t>a</a:t>
            </a:r>
            <a:r>
              <a:rPr lang="en-US" b="0" i="0" baseline="30000" dirty="0">
                <a:solidFill>
                  <a:srgbClr val="000000"/>
                </a:solidFill>
                <a:effectLst/>
                <a:latin typeface="Verdana" panose="020B0604030504040204" pitchFamily="34" charset="0"/>
              </a:rPr>
              <a:t>(1) </a:t>
            </a:r>
            <a:r>
              <a:rPr lang="en-US" b="0"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b</a:t>
            </a:r>
            <a:r>
              <a:rPr lang="en-US" b="0" i="0" baseline="30000" dirty="0">
                <a:solidFill>
                  <a:srgbClr val="000000"/>
                </a:solidFill>
                <a:effectLst/>
                <a:latin typeface="Verdana" panose="020B0604030504040204" pitchFamily="34" charset="0"/>
              </a:rPr>
              <a:t>(1)</a:t>
            </a:r>
            <a:r>
              <a:rPr lang="en-US" b="0" i="0" dirty="0">
                <a:solidFill>
                  <a:srgbClr val="000000"/>
                </a:solidFill>
                <a:effectLst/>
                <a:latin typeface="Verdana" panose="020B0604030504040204" pitchFamily="34" charset="0"/>
              </a:rPr>
              <a:t>) = </a:t>
            </a:r>
            <a:r>
              <a:rPr lang="en-US" b="1" i="0" dirty="0">
                <a:solidFill>
                  <a:srgbClr val="000000"/>
                </a:solidFill>
                <a:effectLst/>
                <a:latin typeface="Verdana" panose="020B0604030504040204" pitchFamily="34" charset="0"/>
              </a:rPr>
              <a:t>a</a:t>
            </a:r>
            <a:r>
              <a:rPr lang="en-US" b="0" i="0" baseline="30000" dirty="0">
                <a:solidFill>
                  <a:srgbClr val="000000"/>
                </a:solidFill>
                <a:effectLst/>
                <a:latin typeface="Verdana" panose="020B0604030504040204" pitchFamily="34" charset="0"/>
              </a:rPr>
              <a:t>(2)</a:t>
            </a:r>
            <a:r>
              <a:rPr lang="en-US" b="0" i="0" dirty="0">
                <a:solidFill>
                  <a:srgbClr val="000000"/>
                </a:solidFill>
                <a:effectLst/>
                <a:latin typeface="Verdana" panose="020B0604030504040204" pitchFamily="34" charset="0"/>
              </a:rPr>
              <a:t>;</a:t>
            </a:r>
          </a:p>
          <a:p>
            <a:pPr algn="ctr"/>
            <a:r>
              <a:rPr lang="en-US" b="0" i="0" dirty="0">
                <a:solidFill>
                  <a:srgbClr val="000000"/>
                </a:solidFill>
                <a:effectLst/>
                <a:latin typeface="Verdana" panose="020B0604030504040204" pitchFamily="34" charset="0"/>
              </a:rPr>
              <a:t> </a:t>
            </a:r>
          </a:p>
          <a:p>
            <a:pPr algn="ctr"/>
            <a:r>
              <a:rPr lang="en-US" b="0" i="0" dirty="0">
                <a:solidFill>
                  <a:srgbClr val="000000"/>
                </a:solidFill>
                <a:effectLst/>
                <a:latin typeface="Verdana" panose="020B0604030504040204" pitchFamily="34" charset="0"/>
              </a:rPr>
              <a:t>g(</a:t>
            </a:r>
            <a:r>
              <a:rPr lang="en-US" b="1" i="0" dirty="0">
                <a:solidFill>
                  <a:srgbClr val="000000"/>
                </a:solidFill>
                <a:effectLst/>
                <a:latin typeface="Verdana" panose="020B0604030504040204" pitchFamily="34" charset="0"/>
              </a:rPr>
              <a:t>W</a:t>
            </a:r>
            <a:r>
              <a:rPr lang="en-US" b="0" i="0" baseline="30000" dirty="0">
                <a:solidFill>
                  <a:srgbClr val="000000"/>
                </a:solidFill>
                <a:effectLst/>
                <a:latin typeface="Verdana" panose="020B0604030504040204" pitchFamily="34" charset="0"/>
              </a:rPr>
              <a:t>(2)</a:t>
            </a:r>
            <a:r>
              <a:rPr lang="en-US" b="0" i="0" dirty="0">
                <a:solidFill>
                  <a:srgbClr val="000000"/>
                </a:solidFill>
                <a:effectLst/>
                <a:latin typeface="Verdana" panose="020B0604030504040204" pitchFamily="34" charset="0"/>
              </a:rPr>
              <a:t> * </a:t>
            </a:r>
            <a:r>
              <a:rPr lang="en-US" b="1" i="0" dirty="0">
                <a:solidFill>
                  <a:srgbClr val="000000"/>
                </a:solidFill>
                <a:effectLst/>
                <a:latin typeface="Verdana" panose="020B0604030504040204" pitchFamily="34" charset="0"/>
              </a:rPr>
              <a:t>a</a:t>
            </a:r>
            <a:r>
              <a:rPr lang="en-US" b="0" i="0" baseline="30000" dirty="0">
                <a:solidFill>
                  <a:srgbClr val="000000"/>
                </a:solidFill>
                <a:effectLst/>
                <a:latin typeface="Verdana" panose="020B0604030504040204" pitchFamily="34" charset="0"/>
              </a:rPr>
              <a:t>(2) </a:t>
            </a:r>
            <a:r>
              <a:rPr lang="en-US" b="0"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b</a:t>
            </a:r>
            <a:r>
              <a:rPr lang="en-US" b="0" i="0" baseline="30000" dirty="0">
                <a:solidFill>
                  <a:srgbClr val="000000"/>
                </a:solidFill>
                <a:effectLst/>
                <a:latin typeface="Verdana" panose="020B0604030504040204" pitchFamily="34" charset="0"/>
              </a:rPr>
              <a:t>(2)</a:t>
            </a:r>
            <a:r>
              <a:rPr lang="en-US" b="0" i="0" dirty="0">
                <a:solidFill>
                  <a:srgbClr val="000000"/>
                </a:solidFill>
                <a:effectLst/>
                <a:latin typeface="Verdana" panose="020B0604030504040204" pitchFamily="34" charset="0"/>
              </a:rPr>
              <a:t>) = </a:t>
            </a:r>
            <a:r>
              <a:rPr lang="en-US" b="1" i="0" dirty="0">
                <a:solidFill>
                  <a:srgbClr val="000000"/>
                </a:solidFill>
                <a:effectLst/>
                <a:latin typeface="Verdana" panose="020B0604030504040204" pitchFamily="34" charset="0"/>
              </a:rPr>
              <a:t>z</a:t>
            </a:r>
            <a:r>
              <a:rPr lang="en-US" b="0" i="0" dirty="0">
                <a:solidFill>
                  <a:srgbClr val="000000"/>
                </a:solidFill>
                <a:effectLst/>
                <a:latin typeface="Verdana" panose="020B0604030504040204" pitchFamily="34" charset="0"/>
              </a:rPr>
              <a:t>;</a:t>
            </a:r>
          </a:p>
        </p:txBody>
      </p:sp>
    </p:spTree>
    <p:extLst>
      <p:ext uri="{BB962C8B-B14F-4D97-AF65-F5344CB8AC3E}">
        <p14:creationId xmlns:p14="http://schemas.microsoft.com/office/powerpoint/2010/main" val="61718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两层神经网络结构</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393B7E5-80BB-FA45-EECC-42AA389F6A2C}"/>
              </a:ext>
            </a:extLst>
          </p:cNvPr>
          <p:cNvSpPr txBox="1"/>
          <p:nvPr/>
        </p:nvSpPr>
        <p:spPr>
          <a:xfrm>
            <a:off x="742720" y="1219200"/>
            <a:ext cx="7715479" cy="1694118"/>
          </a:xfrm>
          <a:prstGeom prst="rect">
            <a:avLst/>
          </a:prstGeom>
          <a:noFill/>
        </p:spPr>
        <p:txBody>
          <a:bodyPr wrap="square">
            <a:spAutoFit/>
          </a:bodyPr>
          <a:lstStyle/>
          <a:p>
            <a:pPr algn="just">
              <a:lnSpc>
                <a:spcPct val="150000"/>
              </a:lnSpc>
            </a:pPr>
            <a:r>
              <a:rPr lang="zh-CN" altLang="en-US" sz="2400" dirty="0">
                <a:solidFill>
                  <a:srgbClr val="000000"/>
                </a:solidFill>
                <a:latin typeface="Verdana" panose="020B0604030504040204" pitchFamily="34" charset="0"/>
              </a:rPr>
              <a:t>在两层神经网络中，我们不再使用</a:t>
            </a:r>
            <a:r>
              <a:rPr lang="en-US" sz="2400" dirty="0" err="1">
                <a:solidFill>
                  <a:srgbClr val="000000"/>
                </a:solidFill>
                <a:latin typeface="Verdana" panose="020B0604030504040204" pitchFamily="34" charset="0"/>
              </a:rPr>
              <a:t>sgn</a:t>
            </a:r>
            <a:r>
              <a:rPr lang="zh-CN" altLang="en-US" sz="2400" dirty="0">
                <a:solidFill>
                  <a:srgbClr val="000000"/>
                </a:solidFill>
                <a:latin typeface="Verdana" panose="020B0604030504040204" pitchFamily="34" charset="0"/>
              </a:rPr>
              <a:t>函数作为函数</a:t>
            </a:r>
            <a:r>
              <a:rPr lang="en-US" sz="2400" dirty="0">
                <a:solidFill>
                  <a:srgbClr val="000000"/>
                </a:solidFill>
                <a:latin typeface="Verdana" panose="020B0604030504040204" pitchFamily="34" charset="0"/>
              </a:rPr>
              <a:t>g，</a:t>
            </a:r>
            <a:r>
              <a:rPr lang="zh-CN" altLang="en-US" sz="2400" dirty="0">
                <a:solidFill>
                  <a:srgbClr val="000000"/>
                </a:solidFill>
                <a:latin typeface="Verdana" panose="020B0604030504040204" pitchFamily="34" charset="0"/>
              </a:rPr>
              <a:t>而是使用平滑函数</a:t>
            </a:r>
            <a:r>
              <a:rPr lang="en-US" sz="2400" dirty="0">
                <a:solidFill>
                  <a:srgbClr val="000000"/>
                </a:solidFill>
                <a:latin typeface="Verdana" panose="020B0604030504040204" pitchFamily="34" charset="0"/>
              </a:rPr>
              <a:t>sigmoid</a:t>
            </a:r>
            <a:r>
              <a:rPr lang="zh-CN" altLang="en-US" sz="2400" dirty="0">
                <a:solidFill>
                  <a:srgbClr val="000000"/>
                </a:solidFill>
                <a:latin typeface="Verdana" panose="020B0604030504040204" pitchFamily="34" charset="0"/>
              </a:rPr>
              <a:t>作为函数</a:t>
            </a:r>
            <a:r>
              <a:rPr lang="en-US" sz="2400" dirty="0">
                <a:solidFill>
                  <a:srgbClr val="000000"/>
                </a:solidFill>
                <a:latin typeface="Verdana" panose="020B0604030504040204" pitchFamily="34" charset="0"/>
              </a:rPr>
              <a:t>g。</a:t>
            </a:r>
            <a:r>
              <a:rPr lang="zh-CN" altLang="en-US" sz="2400" dirty="0">
                <a:solidFill>
                  <a:srgbClr val="000000"/>
                </a:solidFill>
                <a:latin typeface="Verdana" panose="020B0604030504040204" pitchFamily="34" charset="0"/>
              </a:rPr>
              <a:t>我们把函数</a:t>
            </a:r>
            <a:r>
              <a:rPr lang="en-US" sz="2400" dirty="0">
                <a:solidFill>
                  <a:srgbClr val="000000"/>
                </a:solidFill>
                <a:latin typeface="Verdana" panose="020B0604030504040204" pitchFamily="34" charset="0"/>
              </a:rPr>
              <a:t>g</a:t>
            </a:r>
            <a:r>
              <a:rPr lang="zh-CN" altLang="en-US" sz="2400" dirty="0">
                <a:solidFill>
                  <a:srgbClr val="000000"/>
                </a:solidFill>
                <a:latin typeface="Verdana" panose="020B0604030504040204" pitchFamily="34" charset="0"/>
              </a:rPr>
              <a:t>也称作</a:t>
            </a:r>
            <a:r>
              <a:rPr lang="zh-CN" altLang="en-US" sz="2400" dirty="0">
                <a:solidFill>
                  <a:srgbClr val="FF0000"/>
                </a:solidFill>
                <a:latin typeface="Verdana" panose="020B0604030504040204" pitchFamily="34" charset="0"/>
              </a:rPr>
              <a:t>激活函数</a:t>
            </a:r>
            <a:r>
              <a:rPr lang="zh-CN" altLang="en-US" sz="2400" dirty="0">
                <a:solidFill>
                  <a:srgbClr val="000000"/>
                </a:solidFill>
                <a:latin typeface="Verdana" panose="020B0604030504040204" pitchFamily="34" charset="0"/>
              </a:rPr>
              <a:t>（</a:t>
            </a:r>
            <a:r>
              <a:rPr lang="en-US" sz="2400" dirty="0">
                <a:solidFill>
                  <a:srgbClr val="000000"/>
                </a:solidFill>
                <a:latin typeface="Verdana" panose="020B0604030504040204" pitchFamily="34" charset="0"/>
              </a:rPr>
              <a:t>active function）。</a:t>
            </a:r>
            <a:endParaRPr lang="en-CN" sz="2400" dirty="0">
              <a:solidFill>
                <a:srgbClr val="000000"/>
              </a:solidFill>
              <a:latin typeface="Verdana" panose="020B0604030504040204" pitchFamily="34" charset="0"/>
            </a:endParaRPr>
          </a:p>
        </p:txBody>
      </p:sp>
      <p:pic>
        <p:nvPicPr>
          <p:cNvPr id="7" name="图片 34">
            <a:extLst>
              <a:ext uri="{FF2B5EF4-FFF2-40B4-BE49-F238E27FC236}">
                <a16:creationId xmlns:a16="http://schemas.microsoft.com/office/drawing/2014/main" id="{036B57D0-D7AA-0BB8-352E-44833F5EB6A7}"/>
              </a:ext>
            </a:extLst>
          </p:cNvPr>
          <p:cNvPicPr/>
          <p:nvPr/>
        </p:nvPicPr>
        <p:blipFill rotWithShape="1">
          <a:blip r:embed="rId3"/>
          <a:srcRect l="6174" t="6287" r="11473" b="6815"/>
          <a:stretch>
            <a:fillRect/>
          </a:stretch>
        </p:blipFill>
        <p:spPr>
          <a:xfrm>
            <a:off x="4191000" y="3200400"/>
            <a:ext cx="3276600" cy="196648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179E1B-3A24-EE0F-84B1-456CA1A4F9DE}"/>
                  </a:ext>
                </a:extLst>
              </p:cNvPr>
              <p:cNvSpPr txBox="1"/>
              <p:nvPr/>
            </p:nvSpPr>
            <p:spPr>
              <a:xfrm>
                <a:off x="1524000" y="3657600"/>
                <a:ext cx="2667000" cy="792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𝑓</m:t>
                      </m:r>
                      <m:d>
                        <m:dPr>
                          <m:ctrlP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dPr>
                        <m:e>
                          <m: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𝑥</m:t>
                          </m:r>
                        </m:e>
                      </m:d>
                      <m: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m:t>
                      </m:r>
                      <m:f>
                        <m:fPr>
                          <m:ctrlP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rPr>
                          </m:ctrlPr>
                        </m:fPr>
                        <m:num>
                          <m: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rPr>
                            <m:t>1</m:t>
                          </m:r>
                        </m:num>
                        <m:den>
                          <m: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rPr>
                            <m:t>1+</m:t>
                          </m:r>
                          <m:sSup>
                            <m:sSupPr>
                              <m:ctrlP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rPr>
                              </m:ctrlPr>
                            </m:sSupPr>
                            <m:e>
                              <m: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rPr>
                                <m:t>𝑒</m:t>
                              </m:r>
                            </m:e>
                            <m:sup>
                              <m: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rPr>
                                <m:t>−</m:t>
                              </m:r>
                              <m:r>
                                <a:rPr lang="en-US" altLang="zh-CN" sz="2400" b="0" i="1" smtClean="0">
                                  <a:solidFill>
                                    <a:schemeClr val="tx1">
                                      <a:lumMod val="75000"/>
                                      <a:lumOff val="25000"/>
                                    </a:schemeClr>
                                  </a:solidFill>
                                  <a:latin typeface="Cambria Math" panose="02040503050406030204" pitchFamily="18" charset="0"/>
                                  <a:ea typeface="楷体" panose="02010609060101010101" pitchFamily="49" charset="-122"/>
                                </a:rPr>
                                <m:t>𝑥</m:t>
                              </m:r>
                            </m:sup>
                          </m:sSup>
                        </m:den>
                      </m:f>
                    </m:oMath>
                  </m:oMathPara>
                </a14:m>
                <a:endParaRPr lang="en-CN" sz="2400" dirty="0"/>
              </a:p>
            </p:txBody>
          </p:sp>
        </mc:Choice>
        <mc:Fallback xmlns="">
          <p:sp>
            <p:nvSpPr>
              <p:cNvPr id="9" name="TextBox 8">
                <a:extLst>
                  <a:ext uri="{FF2B5EF4-FFF2-40B4-BE49-F238E27FC236}">
                    <a16:creationId xmlns:a16="http://schemas.microsoft.com/office/drawing/2014/main" id="{3F179E1B-3A24-EE0F-84B1-456CA1A4F9DE}"/>
                  </a:ext>
                </a:extLst>
              </p:cNvPr>
              <p:cNvSpPr txBox="1">
                <a:spLocks noRot="1" noChangeAspect="1" noMove="1" noResize="1" noEditPoints="1" noAdjustHandles="1" noChangeArrowheads="1" noChangeShapeType="1" noTextEdit="1"/>
              </p:cNvSpPr>
              <p:nvPr/>
            </p:nvSpPr>
            <p:spPr>
              <a:xfrm>
                <a:off x="1524000" y="3657600"/>
                <a:ext cx="2667000" cy="792396"/>
              </a:xfrm>
              <a:prstGeom prst="rect">
                <a:avLst/>
              </a:prstGeom>
              <a:blipFill>
                <a:blip r:embed="rId4"/>
                <a:stretch>
                  <a:fillRect b="-6349"/>
                </a:stretch>
              </a:blipFill>
            </p:spPr>
            <p:txBody>
              <a:bodyPr/>
              <a:lstStyle/>
              <a:p>
                <a:r>
                  <a:rPr lang="en-CN">
                    <a:noFill/>
                  </a:rPr>
                  <a:t> </a:t>
                </a:r>
              </a:p>
            </p:txBody>
          </p:sp>
        </mc:Fallback>
      </mc:AlternateContent>
    </p:spTree>
    <p:extLst>
      <p:ext uri="{BB962C8B-B14F-4D97-AF65-F5344CB8AC3E}">
        <p14:creationId xmlns:p14="http://schemas.microsoft.com/office/powerpoint/2010/main" val="408522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两层神经网络效果</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393B7E5-80BB-FA45-EECC-42AA389F6A2C}"/>
              </a:ext>
            </a:extLst>
          </p:cNvPr>
          <p:cNvSpPr txBox="1"/>
          <p:nvPr/>
        </p:nvSpPr>
        <p:spPr>
          <a:xfrm>
            <a:off x="714260" y="990600"/>
            <a:ext cx="7715479" cy="1694118"/>
          </a:xfrm>
          <a:prstGeom prst="rect">
            <a:avLst/>
          </a:prstGeom>
          <a:noFill/>
        </p:spPr>
        <p:txBody>
          <a:bodyPr wrap="square">
            <a:spAutoFit/>
          </a:bodyPr>
          <a:lstStyle/>
          <a:p>
            <a:pPr algn="just">
              <a:lnSpc>
                <a:spcPct val="150000"/>
              </a:lnSpc>
            </a:pPr>
            <a:r>
              <a:rPr lang="zh-CN" altLang="en-US" sz="2400" dirty="0">
                <a:solidFill>
                  <a:srgbClr val="000000"/>
                </a:solidFill>
                <a:latin typeface="Verdana" panose="020B0604030504040204" pitchFamily="34" charset="0"/>
              </a:rPr>
              <a:t>理论证明，两层神经网络可以无限逼近任意连续函数也就是说，面对复杂的非线性分类任务，两层（带一个隐藏层）神经网络可以分类的很好。</a:t>
            </a:r>
          </a:p>
        </p:txBody>
      </p:sp>
      <p:pic>
        <p:nvPicPr>
          <p:cNvPr id="41986" name="Picture 2">
            <a:extLst>
              <a:ext uri="{FF2B5EF4-FFF2-40B4-BE49-F238E27FC236}">
                <a16:creationId xmlns:a16="http://schemas.microsoft.com/office/drawing/2014/main" id="{6B4B56E3-9625-F03D-2435-610DE7437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684718"/>
            <a:ext cx="3432575" cy="33518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CDF2E5-5D12-9E40-0BF4-1B982D09712C}"/>
              </a:ext>
            </a:extLst>
          </p:cNvPr>
          <p:cNvSpPr txBox="1"/>
          <p:nvPr/>
        </p:nvSpPr>
        <p:spPr>
          <a:xfrm>
            <a:off x="606024" y="2932152"/>
            <a:ext cx="4499376" cy="254294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0" i="0" dirty="0">
                <a:solidFill>
                  <a:srgbClr val="000000"/>
                </a:solidFill>
                <a:effectLst/>
                <a:latin typeface="Verdana" panose="020B0604030504040204" pitchFamily="34" charset="0"/>
              </a:rPr>
              <a:t>红色的线与蓝色的线代表数据。而红色区域和蓝色区域代表由神经网络划开的区域，两者的分界线就是决策分界。</a:t>
            </a:r>
            <a:endParaRPr lang="en-US" altLang="zh-CN" b="0" i="0" dirty="0">
              <a:solidFill>
                <a:srgbClr val="000000"/>
              </a:solidFill>
              <a:effectLst/>
              <a:latin typeface="Verdana" panose="020B0604030504040204" pitchFamily="34" charset="0"/>
            </a:endParaRPr>
          </a:p>
          <a:p>
            <a:pPr marL="285750" indent="-285750">
              <a:lnSpc>
                <a:spcPct val="150000"/>
              </a:lnSpc>
              <a:buFont typeface="Arial" panose="020B0604020202020204" pitchFamily="34" charset="0"/>
              <a:buChar char="•"/>
            </a:pPr>
            <a:endParaRPr lang="en-US" dirty="0">
              <a:solidFill>
                <a:srgbClr val="000000"/>
              </a:solidFill>
              <a:latin typeface="Verdana" panose="020B0604030504040204" pitchFamily="34" charset="0"/>
            </a:endParaRPr>
          </a:p>
          <a:p>
            <a:pPr marL="285750" indent="-285750">
              <a:lnSpc>
                <a:spcPct val="150000"/>
              </a:lnSpc>
              <a:buFont typeface="Arial" panose="020B0604020202020204" pitchFamily="34" charset="0"/>
              <a:buChar char="•"/>
            </a:pPr>
            <a:r>
              <a:rPr lang="zh-CN" altLang="en-US" dirty="0"/>
              <a:t>可以看到，两层神经网络的决策分界是非常平滑的曲线，而且分类的很好。</a:t>
            </a:r>
            <a:endParaRPr lang="en-CN" dirty="0"/>
          </a:p>
        </p:txBody>
      </p:sp>
    </p:spTree>
    <p:extLst>
      <p:ext uri="{BB962C8B-B14F-4D97-AF65-F5344CB8AC3E}">
        <p14:creationId xmlns:p14="http://schemas.microsoft.com/office/powerpoint/2010/main" val="955202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两层神经网络效果</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393B7E5-80BB-FA45-EECC-42AA389F6A2C}"/>
              </a:ext>
            </a:extLst>
          </p:cNvPr>
          <p:cNvSpPr txBox="1"/>
          <p:nvPr/>
        </p:nvSpPr>
        <p:spPr>
          <a:xfrm>
            <a:off x="714260" y="990600"/>
            <a:ext cx="8048740" cy="224811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400" dirty="0">
                <a:solidFill>
                  <a:srgbClr val="000000"/>
                </a:solidFill>
                <a:latin typeface="Verdana" panose="020B0604030504040204" pitchFamily="34" charset="0"/>
              </a:rPr>
              <a:t>单层网络只能做线性分类任务。而两层神经网络中的后一层也是线性分类层，应该只能做线性分类任务。为什么两个线性分类任务结合就可以做非线性分类任务？</a:t>
            </a:r>
            <a:endParaRPr lang="en-US" altLang="zh-CN" sz="2400" dirty="0">
              <a:solidFill>
                <a:srgbClr val="000000"/>
              </a:solidFill>
              <a:latin typeface="Verdana" panose="020B0604030504040204" pitchFamily="34" charset="0"/>
            </a:endParaRPr>
          </a:p>
          <a:p>
            <a:pPr marL="342900" indent="-342900" algn="just">
              <a:lnSpc>
                <a:spcPct val="150000"/>
              </a:lnSpc>
              <a:buFont typeface="Arial" panose="020B0604020202020204" pitchFamily="34" charset="0"/>
              <a:buChar char="•"/>
            </a:pPr>
            <a:r>
              <a:rPr lang="zh-CN" altLang="en-US" sz="2400" dirty="0">
                <a:solidFill>
                  <a:srgbClr val="000000"/>
                </a:solidFill>
                <a:latin typeface="Verdana" panose="020B0604030504040204" pitchFamily="34" charset="0"/>
              </a:rPr>
              <a:t>我们把输出层的决策分界单独拿出来看一下。</a:t>
            </a:r>
          </a:p>
        </p:txBody>
      </p:sp>
      <p:pic>
        <p:nvPicPr>
          <p:cNvPr id="43010" name="Picture 2">
            <a:extLst>
              <a:ext uri="{FF2B5EF4-FFF2-40B4-BE49-F238E27FC236}">
                <a16:creationId xmlns:a16="http://schemas.microsoft.com/office/drawing/2014/main" id="{249A2CA7-3B4F-00AA-52D4-3A60428D2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38716"/>
            <a:ext cx="2895600" cy="28275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507ACA-5198-7AC0-7F75-C6DA14F2EEDC}"/>
              </a:ext>
            </a:extLst>
          </p:cNvPr>
          <p:cNvSpPr txBox="1"/>
          <p:nvPr/>
        </p:nvSpPr>
        <p:spPr>
          <a:xfrm>
            <a:off x="4038600" y="3826455"/>
            <a:ext cx="4810539" cy="1754326"/>
          </a:xfrm>
          <a:prstGeom prst="rect">
            <a:avLst/>
          </a:prstGeom>
          <a:noFill/>
        </p:spPr>
        <p:txBody>
          <a:bodyPr wrap="square">
            <a:spAutoFit/>
          </a:bodyPr>
          <a:lstStyle/>
          <a:p>
            <a:pPr algn="just"/>
            <a:r>
              <a:rPr lang="zh-CN" altLang="en-US" b="0" i="0" dirty="0">
                <a:solidFill>
                  <a:srgbClr val="000000"/>
                </a:solidFill>
                <a:effectLst/>
                <a:latin typeface="Verdana" panose="020B0604030504040204" pitchFamily="34" charset="0"/>
              </a:rPr>
              <a:t>输出层的决策分界仍然是直线。关键就是，从输入层到隐藏层时，数据发生了空间变换。也就是说，两层神经网络中，隐藏层对原始的数据进行了一个空间变换，使其可以被线性分类，然后输出层的决策分界划出了一个线性分类分界线，对其进行分类。</a:t>
            </a:r>
            <a:endParaRPr lang="en-CN" dirty="0"/>
          </a:p>
        </p:txBody>
      </p:sp>
    </p:spTree>
    <p:extLst>
      <p:ext uri="{BB962C8B-B14F-4D97-AF65-F5344CB8AC3E}">
        <p14:creationId xmlns:p14="http://schemas.microsoft.com/office/powerpoint/2010/main" val="4207559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隐藏层</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393B7E5-80BB-FA45-EECC-42AA389F6A2C}"/>
              </a:ext>
            </a:extLst>
          </p:cNvPr>
          <p:cNvSpPr txBox="1"/>
          <p:nvPr/>
        </p:nvSpPr>
        <p:spPr>
          <a:xfrm>
            <a:off x="726156" y="1295400"/>
            <a:ext cx="8048740" cy="3910109"/>
          </a:xfrm>
          <a:prstGeom prst="rect">
            <a:avLst/>
          </a:prstGeom>
          <a:noFill/>
        </p:spPr>
        <p:txBody>
          <a:bodyPr wrap="square">
            <a:spAutoFit/>
          </a:bodyPr>
          <a:lstStyle/>
          <a:p>
            <a:pPr marL="342900" indent="-342900" algn="just">
              <a:lnSpc>
                <a:spcPct val="150000"/>
              </a:lnSpc>
              <a:buFont typeface="Wingdings" pitchFamily="2" charset="2"/>
              <a:buChar char="q"/>
            </a:pPr>
            <a:r>
              <a:rPr lang="zh-CN" altLang="en-US" sz="2400" dirty="0">
                <a:solidFill>
                  <a:srgbClr val="000000"/>
                </a:solidFill>
                <a:latin typeface="Verdana" panose="020B0604030504040204" pitchFamily="34" charset="0"/>
              </a:rPr>
              <a:t>两层神经网络可以做非线性分类的关键</a:t>
            </a:r>
            <a:r>
              <a:rPr lang="en-US" altLang="zh-CN" sz="2400" dirty="0">
                <a:solidFill>
                  <a:srgbClr val="000000"/>
                </a:solidFill>
                <a:latin typeface="Verdana" panose="020B0604030504040204" pitchFamily="34" charset="0"/>
              </a:rPr>
              <a:t>—</a:t>
            </a:r>
            <a:r>
              <a:rPr lang="zh-CN" altLang="en-US" sz="2400" dirty="0">
                <a:solidFill>
                  <a:srgbClr val="FF0000"/>
                </a:solidFill>
                <a:latin typeface="Verdana" panose="020B0604030504040204" pitchFamily="34" charset="0"/>
              </a:rPr>
              <a:t>隐藏层</a:t>
            </a:r>
            <a:r>
              <a:rPr lang="zh-CN" altLang="en-US" sz="2400" dirty="0">
                <a:solidFill>
                  <a:srgbClr val="000000"/>
                </a:solidFill>
                <a:latin typeface="Verdana" panose="020B0604030504040204" pitchFamily="34" charset="0"/>
              </a:rPr>
              <a:t>。隐藏层的参数矩阵的作用就是使得数据的原始坐标空间从线性不可分，转换成了线性可分。</a:t>
            </a:r>
            <a:endParaRPr lang="en-US" altLang="zh-CN" sz="2400" dirty="0">
              <a:solidFill>
                <a:srgbClr val="000000"/>
              </a:solidFill>
              <a:latin typeface="Verdana" panose="020B0604030504040204" pitchFamily="34" charset="0"/>
            </a:endParaRPr>
          </a:p>
          <a:p>
            <a:pPr marL="342900" indent="-342900" algn="just">
              <a:lnSpc>
                <a:spcPct val="150000"/>
              </a:lnSpc>
              <a:buFont typeface="Wingdings" pitchFamily="2" charset="2"/>
              <a:buChar char="q"/>
            </a:pPr>
            <a:endParaRPr lang="en-US" altLang="zh-CN" sz="2400" dirty="0">
              <a:solidFill>
                <a:srgbClr val="000000"/>
              </a:solidFill>
              <a:latin typeface="Verdana" panose="020B0604030504040204" pitchFamily="34" charset="0"/>
            </a:endParaRPr>
          </a:p>
          <a:p>
            <a:pPr marL="342900" indent="-342900" algn="just">
              <a:lnSpc>
                <a:spcPct val="150000"/>
              </a:lnSpc>
              <a:buFont typeface="Wingdings" pitchFamily="2" charset="2"/>
              <a:buChar char="q"/>
            </a:pPr>
            <a:r>
              <a:rPr lang="zh-CN" altLang="en-US" sz="2400" dirty="0">
                <a:solidFill>
                  <a:srgbClr val="000000"/>
                </a:solidFill>
                <a:latin typeface="Verdana" panose="020B0604030504040204" pitchFamily="34" charset="0"/>
              </a:rPr>
              <a:t>两层神经网络通过两层的线性模型模拟了数据内真实的非线性函数。因此，多层的神经网络的本质就是复杂函数拟合。</a:t>
            </a:r>
            <a:endParaRPr lang="en-US" altLang="zh-CN" sz="2400" dirty="0">
              <a:solidFill>
                <a:srgbClr val="000000"/>
              </a:solidFill>
              <a:latin typeface="Verdana" panose="020B0604030504040204" pitchFamily="34" charset="0"/>
            </a:endParaRPr>
          </a:p>
        </p:txBody>
      </p:sp>
    </p:spTree>
    <p:extLst>
      <p:ext uri="{BB962C8B-B14F-4D97-AF65-F5344CB8AC3E}">
        <p14:creationId xmlns:p14="http://schemas.microsoft.com/office/powerpoint/2010/main" val="4215093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隐藏层</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393B7E5-80BB-FA45-EECC-42AA389F6A2C}"/>
              </a:ext>
            </a:extLst>
          </p:cNvPr>
          <p:cNvSpPr txBox="1"/>
          <p:nvPr/>
        </p:nvSpPr>
        <p:spPr>
          <a:xfrm>
            <a:off x="723900" y="990600"/>
            <a:ext cx="7505700" cy="4340612"/>
          </a:xfrm>
          <a:prstGeom prst="rect">
            <a:avLst/>
          </a:prstGeom>
          <a:noFill/>
        </p:spPr>
        <p:txBody>
          <a:bodyPr wrap="square">
            <a:spAutoFit/>
          </a:bodyPr>
          <a:lstStyle/>
          <a:p>
            <a:pPr algn="just">
              <a:lnSpc>
                <a:spcPct val="150000"/>
              </a:lnSpc>
            </a:pPr>
            <a:r>
              <a:rPr lang="zh-CN" altLang="en-US" sz="2400" dirty="0"/>
              <a:t>隐藏层的节点数设计</a:t>
            </a:r>
            <a:endParaRPr lang="en-US" altLang="zh-CN" sz="2400" dirty="0"/>
          </a:p>
          <a:p>
            <a:pPr algn="just">
              <a:lnSpc>
                <a:spcPct val="150000"/>
              </a:lnSpc>
            </a:pPr>
            <a:endParaRPr lang="en-US" altLang="zh-CN" dirty="0"/>
          </a:p>
          <a:p>
            <a:pPr marL="285750" indent="-285750" algn="just">
              <a:lnSpc>
                <a:spcPct val="150000"/>
              </a:lnSpc>
              <a:buFont typeface="Arial" panose="020B0604020202020204" pitchFamily="34" charset="0"/>
              <a:buChar char="•"/>
            </a:pPr>
            <a:r>
              <a:rPr lang="zh-CN" altLang="en-US" dirty="0"/>
              <a:t>输入层的节点数需要与特征的维度匹配，输出层的节点数要与目标的维度匹配。</a:t>
            </a:r>
            <a:endParaRPr lang="en-US" altLang="zh-CN" dirty="0"/>
          </a:p>
          <a:p>
            <a:pPr marL="285750" indent="-285750" algn="just">
              <a:lnSpc>
                <a:spcPct val="150000"/>
              </a:lnSpc>
              <a:buFont typeface="Arial" panose="020B0604020202020204" pitchFamily="34" charset="0"/>
              <a:buChar char="•"/>
            </a:pPr>
            <a:r>
              <a:rPr lang="zh-CN" altLang="en-US" dirty="0"/>
              <a:t>而中间层的节点数，却是由设计者指定的。节点数设置的多少会影响到整个模型的效果。</a:t>
            </a:r>
            <a:endParaRPr lang="en-US" altLang="zh-CN" dirty="0"/>
          </a:p>
          <a:p>
            <a:pPr marL="285750" indent="-285750" algn="just">
              <a:lnSpc>
                <a:spcPct val="150000"/>
              </a:lnSpc>
              <a:buFont typeface="Arial" panose="020B0604020202020204" pitchFamily="34" charset="0"/>
              <a:buChar char="•"/>
            </a:pPr>
            <a:r>
              <a:rPr lang="zh-CN" altLang="en-US" dirty="0"/>
              <a:t>如何决定这个自由层的节点数呢？目前业界没有完善的理论来指导这个决策。一般是根据经验来设置。较好的方法就是预先设定几个可选值，通过切换这几个值来看整个模型的预测效果，选择效果最好的值作为最终选择。这种方法又叫做</a:t>
            </a:r>
            <a:r>
              <a:rPr lang="en-US" dirty="0"/>
              <a:t>Grid Search（</a:t>
            </a:r>
            <a:r>
              <a:rPr lang="zh-CN" altLang="en-US" dirty="0"/>
              <a:t>网格搜索）。</a:t>
            </a:r>
            <a:endParaRPr lang="en-US" altLang="zh-CN" sz="2400" dirty="0">
              <a:solidFill>
                <a:srgbClr val="000000"/>
              </a:solidFill>
              <a:latin typeface="Verdana" panose="020B0604030504040204" pitchFamily="34" charset="0"/>
            </a:endParaRPr>
          </a:p>
        </p:txBody>
      </p:sp>
    </p:spTree>
    <p:extLst>
      <p:ext uri="{BB962C8B-B14F-4D97-AF65-F5344CB8AC3E}">
        <p14:creationId xmlns:p14="http://schemas.microsoft.com/office/powerpoint/2010/main" val="500055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隐藏层</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393B7E5-80BB-FA45-EECC-42AA389F6A2C}"/>
              </a:ext>
            </a:extLst>
          </p:cNvPr>
          <p:cNvSpPr txBox="1"/>
          <p:nvPr/>
        </p:nvSpPr>
        <p:spPr>
          <a:xfrm>
            <a:off x="723900" y="990600"/>
            <a:ext cx="7505700" cy="589841"/>
          </a:xfrm>
          <a:prstGeom prst="rect">
            <a:avLst/>
          </a:prstGeom>
          <a:noFill/>
        </p:spPr>
        <p:txBody>
          <a:bodyPr wrap="square">
            <a:spAutoFit/>
          </a:bodyPr>
          <a:lstStyle/>
          <a:p>
            <a:pPr algn="just">
              <a:lnSpc>
                <a:spcPct val="150000"/>
              </a:lnSpc>
            </a:pPr>
            <a:r>
              <a:rPr lang="zh-CN" altLang="en-US" sz="2400" dirty="0"/>
              <a:t>隐藏层的节点数设计</a:t>
            </a:r>
            <a:endParaRPr lang="en-US" altLang="zh-CN" sz="2400" dirty="0"/>
          </a:p>
        </p:txBody>
      </p:sp>
      <p:pic>
        <p:nvPicPr>
          <p:cNvPr id="46082" name="Picture 2">
            <a:extLst>
              <a:ext uri="{FF2B5EF4-FFF2-40B4-BE49-F238E27FC236}">
                <a16:creationId xmlns:a16="http://schemas.microsoft.com/office/drawing/2014/main" id="{969CFE8C-37E3-ECE3-9862-8CE225897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148" y="1931610"/>
            <a:ext cx="4648200" cy="33215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9A1E746-A4E3-062E-C903-8BEC7FF49448}"/>
              </a:ext>
            </a:extLst>
          </p:cNvPr>
          <p:cNvSpPr txBox="1"/>
          <p:nvPr/>
        </p:nvSpPr>
        <p:spPr>
          <a:xfrm>
            <a:off x="759286" y="1931610"/>
            <a:ext cx="3570862" cy="2955617"/>
          </a:xfrm>
          <a:prstGeom prst="rect">
            <a:avLst/>
          </a:prstGeom>
          <a:noFill/>
        </p:spPr>
        <p:txBody>
          <a:bodyPr wrap="square">
            <a:spAutoFit/>
          </a:bodyPr>
          <a:lstStyle/>
          <a:p>
            <a:pPr algn="l">
              <a:lnSpc>
                <a:spcPct val="150000"/>
              </a:lnSpc>
            </a:pPr>
            <a:r>
              <a:rPr lang="en-US" b="0" i="0" dirty="0" err="1">
                <a:solidFill>
                  <a:srgbClr val="000000"/>
                </a:solidFill>
                <a:effectLst/>
                <a:latin typeface="Verdana" panose="020B0604030504040204" pitchFamily="34" charset="0"/>
              </a:rPr>
              <a:t>例子</a:t>
            </a:r>
            <a:r>
              <a:rPr lang="zh-CN" altLang="en-US" b="0" i="0" dirty="0">
                <a:solidFill>
                  <a:srgbClr val="000000"/>
                </a:solidFill>
                <a:effectLst/>
                <a:latin typeface="Verdana" panose="020B0604030504040204" pitchFamily="34" charset="0"/>
              </a:rPr>
              <a:t>：</a:t>
            </a:r>
            <a:r>
              <a:rPr lang="en-US" b="0" i="0" dirty="0" err="1">
                <a:solidFill>
                  <a:srgbClr val="000000"/>
                </a:solidFill>
                <a:effectLst/>
                <a:latin typeface="Verdana" panose="020B0604030504040204" pitchFamily="34" charset="0"/>
              </a:rPr>
              <a:t>EasyPR</a:t>
            </a:r>
            <a:r>
              <a:rPr lang="zh-CN" altLang="en-US" b="0" i="0" dirty="0">
                <a:solidFill>
                  <a:srgbClr val="000000"/>
                </a:solidFill>
                <a:effectLst/>
                <a:latin typeface="Verdana" panose="020B0604030504040204" pitchFamily="34" charset="0"/>
              </a:rPr>
              <a:t>使用了字符的图像去进行字符文字的识别。输入是</a:t>
            </a:r>
            <a:r>
              <a:rPr lang="en-US" altLang="zh-CN" b="0" i="0" dirty="0">
                <a:solidFill>
                  <a:srgbClr val="000000"/>
                </a:solidFill>
                <a:effectLst/>
                <a:latin typeface="Verdana" panose="020B0604030504040204" pitchFamily="34" charset="0"/>
              </a:rPr>
              <a:t>120</a:t>
            </a:r>
            <a:r>
              <a:rPr lang="zh-CN" altLang="en-US" b="0" i="0" dirty="0">
                <a:solidFill>
                  <a:srgbClr val="000000"/>
                </a:solidFill>
                <a:effectLst/>
                <a:latin typeface="Verdana" panose="020B0604030504040204" pitchFamily="34" charset="0"/>
              </a:rPr>
              <a:t>维的向量。输出是要预测的文字类别，共有</a:t>
            </a:r>
            <a:r>
              <a:rPr lang="en-US" altLang="zh-CN" b="0" i="0" dirty="0">
                <a:solidFill>
                  <a:srgbClr val="000000"/>
                </a:solidFill>
                <a:effectLst/>
                <a:latin typeface="Verdana" panose="020B0604030504040204" pitchFamily="34" charset="0"/>
              </a:rPr>
              <a:t>65</a:t>
            </a:r>
            <a:r>
              <a:rPr lang="zh-CN" altLang="en-US" b="0" i="0" dirty="0">
                <a:solidFill>
                  <a:srgbClr val="000000"/>
                </a:solidFill>
                <a:effectLst/>
                <a:latin typeface="Verdana" panose="020B0604030504040204" pitchFamily="34" charset="0"/>
              </a:rPr>
              <a:t>类。根据实验，发现当值为</a:t>
            </a:r>
            <a:r>
              <a:rPr lang="en-US" altLang="zh-CN" b="0" i="0" dirty="0">
                <a:solidFill>
                  <a:srgbClr val="000000"/>
                </a:solidFill>
                <a:effectLst/>
                <a:latin typeface="Verdana" panose="020B0604030504040204" pitchFamily="34" charset="0"/>
              </a:rPr>
              <a:t>40</a:t>
            </a:r>
            <a:r>
              <a:rPr lang="zh-CN" altLang="en-US" b="0" i="0" dirty="0">
                <a:solidFill>
                  <a:srgbClr val="000000"/>
                </a:solidFill>
                <a:effectLst/>
                <a:latin typeface="Verdana" panose="020B0604030504040204" pitchFamily="34" charset="0"/>
              </a:rPr>
              <a:t>时，整个网络在测试集上的效果较好，因此选择网络的最终结构就是</a:t>
            </a:r>
            <a:r>
              <a:rPr lang="en-US" altLang="zh-CN" b="0" i="0" dirty="0">
                <a:solidFill>
                  <a:srgbClr val="000000"/>
                </a:solidFill>
                <a:effectLst/>
                <a:latin typeface="Verdana" panose="020B0604030504040204" pitchFamily="34" charset="0"/>
              </a:rPr>
              <a:t>120</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40</a:t>
            </a:r>
            <a:r>
              <a:rPr lang="zh-CN" altLang="en-US" b="0" i="0" dirty="0">
                <a:solidFill>
                  <a:srgbClr val="000000"/>
                </a:solidFill>
                <a:effectLst/>
                <a:latin typeface="Verdana" panose="020B0604030504040204" pitchFamily="34" charset="0"/>
              </a:rPr>
              <a:t>，</a:t>
            </a:r>
            <a:r>
              <a:rPr lang="en-US" altLang="zh-CN" b="0" i="0" dirty="0">
                <a:solidFill>
                  <a:srgbClr val="000000"/>
                </a:solidFill>
                <a:effectLst/>
                <a:latin typeface="Verdana" panose="020B0604030504040204" pitchFamily="34" charset="0"/>
              </a:rPr>
              <a:t>65</a:t>
            </a:r>
            <a:r>
              <a:rPr lang="zh-CN" altLang="en-US" b="0" i="0" dirty="0">
                <a:solidFill>
                  <a:srgbClr val="000000"/>
                </a:solidFill>
                <a:effectLst/>
                <a:latin typeface="Verdana" panose="020B0604030504040204" pitchFamily="34" charset="0"/>
              </a:rPr>
              <a:t>。</a:t>
            </a:r>
            <a:endParaRPr lang="en-CN" dirty="0"/>
          </a:p>
        </p:txBody>
      </p:sp>
    </p:spTree>
    <p:extLst>
      <p:ext uri="{BB962C8B-B14F-4D97-AF65-F5344CB8AC3E}">
        <p14:creationId xmlns:p14="http://schemas.microsoft.com/office/powerpoint/2010/main" val="138164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7200" y="44271"/>
            <a:ext cx="7786909"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4400" b="1" dirty="0">
                <a:solidFill>
                  <a:srgbClr val="000000"/>
                </a:solidFill>
                <a:latin typeface="华文新魏" panose="02010800040101010101" pitchFamily="2" charset="-122"/>
                <a:ea typeface="华文新魏" panose="02010800040101010101" pitchFamily="2" charset="-122"/>
              </a:rPr>
              <a:t>目录</a:t>
            </a:r>
            <a:endParaRPr kumimoji="0" lang="zh-CN" altLang="en-US" sz="44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sp>
        <p:nvSpPr>
          <p:cNvPr id="3" name="文本框 2"/>
          <p:cNvSpPr txBox="1"/>
          <p:nvPr/>
        </p:nvSpPr>
        <p:spPr>
          <a:xfrm>
            <a:off x="1029609" y="830500"/>
            <a:ext cx="7084781" cy="3904339"/>
          </a:xfrm>
          <a:prstGeom prst="rect">
            <a:avLst/>
          </a:prstGeom>
          <a:noFill/>
        </p:spPr>
        <p:txBody>
          <a:bodyPr wrap="square" rtlCol="0">
            <a:spAutoFit/>
          </a:bodyPr>
          <a:lstStyle/>
          <a:p>
            <a:pPr marL="457200" indent="-457200">
              <a:lnSpc>
                <a:spcPct val="150000"/>
              </a:lnSpc>
              <a:buFont typeface="Wingdings" pitchFamily="2" charset="2"/>
              <a:buChar char="§"/>
            </a:pPr>
            <a:r>
              <a:rPr lang="zh-CN" altLang="en-US" sz="2800" dirty="0"/>
              <a:t>前言</a:t>
            </a:r>
          </a:p>
          <a:p>
            <a:pPr marL="457200" indent="-457200">
              <a:lnSpc>
                <a:spcPct val="150000"/>
              </a:lnSpc>
              <a:buFont typeface="Wingdings" pitchFamily="2" charset="2"/>
              <a:buChar char="§"/>
            </a:pPr>
            <a:r>
              <a:rPr lang="zh-CN" altLang="en-US" sz="2800" dirty="0"/>
              <a:t>神经元</a:t>
            </a:r>
            <a:endParaRPr lang="en-US" altLang="zh-CN" sz="2800" dirty="0"/>
          </a:p>
          <a:p>
            <a:pPr marL="457200" indent="-457200">
              <a:lnSpc>
                <a:spcPct val="150000"/>
              </a:lnSpc>
              <a:buFont typeface="Wingdings" pitchFamily="2" charset="2"/>
              <a:buChar char="§"/>
            </a:pPr>
            <a:r>
              <a:rPr lang="zh-CN" altLang="en-US" sz="2800" dirty="0"/>
              <a:t>单层神经网络（感知器）</a:t>
            </a:r>
            <a:endParaRPr lang="en-US" altLang="zh-CN" sz="2800" dirty="0"/>
          </a:p>
          <a:p>
            <a:pPr marL="457200" indent="-457200">
              <a:lnSpc>
                <a:spcPct val="150000"/>
              </a:lnSpc>
              <a:buFont typeface="Wingdings" pitchFamily="2" charset="2"/>
              <a:buChar char="§"/>
            </a:pPr>
            <a:r>
              <a:rPr lang="zh-CN" altLang="en-US" sz="2800" dirty="0"/>
              <a:t>两层神经网络（多层感知器）</a:t>
            </a:r>
            <a:endParaRPr lang="en-US" altLang="zh-CN" sz="2800" dirty="0"/>
          </a:p>
          <a:p>
            <a:pPr marL="457200" indent="-457200">
              <a:lnSpc>
                <a:spcPct val="150000"/>
              </a:lnSpc>
              <a:buFont typeface="Wingdings" pitchFamily="2" charset="2"/>
              <a:buChar char="§"/>
            </a:pPr>
            <a:r>
              <a:rPr lang="zh-CN" altLang="en-US" sz="2800" dirty="0"/>
              <a:t>多层神经网络（深度学习）</a:t>
            </a:r>
            <a:endParaRPr lang="en-US" altLang="zh-CN" sz="2800" dirty="0"/>
          </a:p>
          <a:p>
            <a:pPr marL="457200" indent="-457200">
              <a:lnSpc>
                <a:spcPct val="150000"/>
              </a:lnSpc>
              <a:buFont typeface="Wingdings" pitchFamily="2" charset="2"/>
              <a:buChar char="§"/>
            </a:pPr>
            <a:r>
              <a:rPr lang="zh-CN" altLang="en-US" sz="2800" dirty="0"/>
              <a:t>回顾</a:t>
            </a:r>
            <a:endParaRPr lang="en-US" altLang="zh-CN" sz="2800" dirty="0"/>
          </a:p>
        </p:txBody>
      </p:sp>
      <p:pic>
        <p:nvPicPr>
          <p:cNvPr id="7"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 y="6061075"/>
            <a:ext cx="4924426"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063" y="6051550"/>
            <a:ext cx="43227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6631841"/>
      </p:ext>
    </p:extLst>
  </p:cSld>
  <p:clrMapOvr>
    <a:masterClrMapping/>
  </p:clrMapOvr>
  <mc:AlternateContent xmlns:mc="http://schemas.openxmlformats.org/markup-compatibility/2006" xmlns:p14="http://schemas.microsoft.com/office/powerpoint/2010/main">
    <mc:Choice Requires="p14">
      <p:transition spd="slow" p14:dur="2000" advTm="2020"/>
    </mc:Choice>
    <mc:Fallback xmlns="">
      <p:transition spd="slow" advTm="202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训练</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393B7E5-80BB-FA45-EECC-42AA389F6A2C}"/>
              </a:ext>
            </a:extLst>
          </p:cNvPr>
          <p:cNvSpPr txBox="1"/>
          <p:nvPr/>
        </p:nvSpPr>
        <p:spPr>
          <a:xfrm>
            <a:off x="723900" y="990600"/>
            <a:ext cx="7505700" cy="434343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dirty="0"/>
              <a:t>从两层神经网络开始，使用机器学习相关的技术进行神经网络的训练。</a:t>
            </a:r>
            <a:endParaRPr lang="en-US" altLang="zh-CN" dirty="0"/>
          </a:p>
          <a:p>
            <a:pPr marL="342900" indent="-342900" algn="just">
              <a:lnSpc>
                <a:spcPct val="150000"/>
              </a:lnSpc>
              <a:buFont typeface="Arial" panose="020B0604020202020204" pitchFamily="34" charset="0"/>
              <a:buChar char="•"/>
            </a:pPr>
            <a:r>
              <a:rPr lang="zh-CN" altLang="en-US" dirty="0"/>
              <a:t>机器学习模型训练的目的，就是使得参数尽可能的与真实的模型逼近。</a:t>
            </a:r>
            <a:endParaRPr lang="en-US" altLang="zh-CN" dirty="0"/>
          </a:p>
          <a:p>
            <a:pPr marL="342900" indent="-342900" algn="just">
              <a:lnSpc>
                <a:spcPct val="150000"/>
              </a:lnSpc>
              <a:buFont typeface="Arial" panose="020B0604020202020204" pitchFamily="34" charset="0"/>
              <a:buChar char="•"/>
            </a:pPr>
            <a:r>
              <a:rPr lang="zh-CN" altLang="en-US" dirty="0"/>
              <a:t>样本的预测目标为</a:t>
            </a:r>
            <a:r>
              <a:rPr lang="en-US" dirty="0" err="1"/>
              <a:t>y</a:t>
            </a:r>
            <a:r>
              <a:rPr lang="en-US" baseline="-25000" dirty="0" err="1"/>
              <a:t>p</a:t>
            </a:r>
            <a:r>
              <a:rPr lang="en-US" dirty="0"/>
              <a:t>，</a:t>
            </a:r>
            <a:r>
              <a:rPr lang="zh-CN" altLang="en-US" dirty="0"/>
              <a:t>真实目标为</a:t>
            </a:r>
            <a:r>
              <a:rPr lang="en-US" dirty="0"/>
              <a:t>y。</a:t>
            </a:r>
            <a:r>
              <a:rPr lang="zh-CN" altLang="en-US" dirty="0"/>
              <a:t>那么，定义一个值</a:t>
            </a:r>
            <a:r>
              <a:rPr lang="en-US" dirty="0"/>
              <a:t>loss</a:t>
            </a:r>
            <a:endParaRPr lang="en-US" altLang="zh-CN" dirty="0"/>
          </a:p>
          <a:p>
            <a:pPr marL="342900" indent="-342900" algn="just">
              <a:lnSpc>
                <a:spcPct val="150000"/>
              </a:lnSpc>
              <a:buFont typeface="Arial" panose="020B0604020202020204" pitchFamily="34" charset="0"/>
              <a:buChar char="•"/>
            </a:pPr>
            <a:endParaRPr lang="en-US" altLang="zh-CN" sz="2400" dirty="0"/>
          </a:p>
          <a:p>
            <a:pPr marL="342900" indent="-342900" algn="just">
              <a:lnSpc>
                <a:spcPct val="150000"/>
              </a:lnSpc>
              <a:buFont typeface="Arial" panose="020B0604020202020204" pitchFamily="34" charset="0"/>
              <a:buChar char="•"/>
            </a:pPr>
            <a:r>
              <a:rPr lang="zh-CN" altLang="en-US" dirty="0"/>
              <a:t>这个值称之为</a:t>
            </a:r>
            <a:r>
              <a:rPr lang="zh-CN" altLang="en-US" b="1" dirty="0">
                <a:solidFill>
                  <a:srgbClr val="FF0000"/>
                </a:solidFill>
              </a:rPr>
              <a:t>损失</a:t>
            </a:r>
            <a:r>
              <a:rPr lang="zh-CN" altLang="en-US" dirty="0"/>
              <a:t>（</a:t>
            </a:r>
            <a:r>
              <a:rPr lang="en-US" dirty="0"/>
              <a:t>loss），</a:t>
            </a:r>
            <a:r>
              <a:rPr lang="zh-CN" altLang="en-US" dirty="0"/>
              <a:t>目标就是使对所有训练数据的损失和尽可能的小。</a:t>
            </a:r>
            <a:endParaRPr lang="en-US" altLang="zh-CN" dirty="0"/>
          </a:p>
          <a:p>
            <a:pPr marL="342900" indent="-342900" algn="just">
              <a:lnSpc>
                <a:spcPct val="150000"/>
              </a:lnSpc>
              <a:buFont typeface="Arial" panose="020B0604020202020204" pitchFamily="34" charset="0"/>
              <a:buChar char="•"/>
            </a:pPr>
            <a:r>
              <a:rPr lang="zh-CN" altLang="en-US" dirty="0"/>
              <a:t>将先前的神经网络预测的矩阵公式带入到</a:t>
            </a:r>
            <a:r>
              <a:rPr lang="en-US" dirty="0" err="1"/>
              <a:t>y</a:t>
            </a:r>
            <a:r>
              <a:rPr lang="en-US" baseline="-25000" dirty="0" err="1"/>
              <a:t>p</a:t>
            </a:r>
            <a:r>
              <a:rPr lang="zh-CN" altLang="en-US" dirty="0"/>
              <a:t>中，那么可以把损失写为关于参数（</a:t>
            </a:r>
            <a:r>
              <a:rPr lang="en-US" dirty="0"/>
              <a:t>parameter）</a:t>
            </a:r>
            <a:r>
              <a:rPr lang="zh-CN" altLang="en-US" dirty="0"/>
              <a:t>的函数，这个函数称之为</a:t>
            </a:r>
            <a:r>
              <a:rPr lang="zh-CN" altLang="en-US" dirty="0">
                <a:solidFill>
                  <a:srgbClr val="FF0000"/>
                </a:solidFill>
              </a:rPr>
              <a:t>损失函数</a:t>
            </a:r>
            <a:r>
              <a:rPr lang="zh-CN" altLang="en-US" dirty="0"/>
              <a:t>（</a:t>
            </a:r>
            <a:r>
              <a:rPr lang="en-US" dirty="0"/>
              <a:t>loss function）。</a:t>
            </a:r>
            <a:endParaRPr lang="en-US" altLang="zh-CN" dirty="0"/>
          </a:p>
          <a:p>
            <a:pPr marL="342900" indent="-342900" algn="just">
              <a:lnSpc>
                <a:spcPct val="150000"/>
              </a:lnSpc>
              <a:buFont typeface="Arial" panose="020B0604020202020204" pitchFamily="34" charset="0"/>
              <a:buChar char="•"/>
            </a:pPr>
            <a:r>
              <a:rPr lang="zh-CN" altLang="en-US" dirty="0"/>
              <a:t>下面的问题就是求：</a:t>
            </a:r>
            <a:r>
              <a:rPr lang="zh-CN" altLang="en-US" dirty="0">
                <a:solidFill>
                  <a:srgbClr val="FF0000"/>
                </a:solidFill>
              </a:rPr>
              <a:t>如何优化参数，能够让损失函数的值最小。</a:t>
            </a:r>
            <a:endParaRPr lang="en-US" altLang="zh-CN" dirty="0">
              <a:solidFill>
                <a:srgbClr val="FF0000"/>
              </a:solidFill>
            </a:endParaRPr>
          </a:p>
        </p:txBody>
      </p:sp>
      <p:sp>
        <p:nvSpPr>
          <p:cNvPr id="8" name="TextBox 7">
            <a:extLst>
              <a:ext uri="{FF2B5EF4-FFF2-40B4-BE49-F238E27FC236}">
                <a16:creationId xmlns:a16="http://schemas.microsoft.com/office/drawing/2014/main" id="{4D8C88CA-CEC3-B732-6B23-6F93F6E5230A}"/>
              </a:ext>
            </a:extLst>
          </p:cNvPr>
          <p:cNvSpPr txBox="1"/>
          <p:nvPr/>
        </p:nvSpPr>
        <p:spPr>
          <a:xfrm>
            <a:off x="3352800" y="2331320"/>
            <a:ext cx="2133600" cy="369332"/>
          </a:xfrm>
          <a:prstGeom prst="rect">
            <a:avLst/>
          </a:prstGeom>
          <a:noFill/>
        </p:spPr>
        <p:txBody>
          <a:bodyPr wrap="square">
            <a:spAutoFit/>
          </a:bodyPr>
          <a:lstStyle/>
          <a:p>
            <a:r>
              <a:rPr lang="en-US" b="0" i="0" dirty="0">
                <a:solidFill>
                  <a:srgbClr val="000000"/>
                </a:solidFill>
                <a:effectLst/>
                <a:latin typeface="Verdana" panose="020B0604030504040204" pitchFamily="34" charset="0"/>
              </a:rPr>
              <a:t>loss = (</a:t>
            </a:r>
            <a:r>
              <a:rPr lang="en-US" b="0" i="0" dirty="0" err="1">
                <a:solidFill>
                  <a:srgbClr val="000000"/>
                </a:solidFill>
                <a:effectLst/>
                <a:latin typeface="Verdana" panose="020B0604030504040204" pitchFamily="34" charset="0"/>
              </a:rPr>
              <a:t>y</a:t>
            </a:r>
            <a:r>
              <a:rPr lang="en-US" b="0" i="0" baseline="-25000" dirty="0" err="1">
                <a:solidFill>
                  <a:srgbClr val="000000"/>
                </a:solidFill>
                <a:effectLst/>
                <a:latin typeface="Verdana" panose="020B0604030504040204" pitchFamily="34" charset="0"/>
              </a:rPr>
              <a:t>p</a:t>
            </a:r>
            <a:r>
              <a:rPr lang="en-US" b="0" i="0" baseline="-25000" dirty="0">
                <a:solidFill>
                  <a:srgbClr val="000000"/>
                </a:solidFill>
                <a:effectLst/>
                <a:latin typeface="Verdana" panose="020B0604030504040204" pitchFamily="34" charset="0"/>
              </a:rPr>
              <a:t> </a:t>
            </a:r>
            <a:r>
              <a:rPr lang="en-US" b="0" i="0" dirty="0">
                <a:solidFill>
                  <a:srgbClr val="000000"/>
                </a:solidFill>
                <a:effectLst/>
                <a:latin typeface="Verdana" panose="020B0604030504040204" pitchFamily="34" charset="0"/>
              </a:rPr>
              <a:t>- y)</a:t>
            </a:r>
            <a:r>
              <a:rPr lang="en-US" b="0" i="0" baseline="30000" dirty="0">
                <a:solidFill>
                  <a:srgbClr val="000000"/>
                </a:solidFill>
                <a:effectLst/>
                <a:latin typeface="Verdana" panose="020B0604030504040204" pitchFamily="34" charset="0"/>
              </a:rPr>
              <a:t>2</a:t>
            </a:r>
            <a:endParaRPr lang="en-CN" dirty="0"/>
          </a:p>
        </p:txBody>
      </p:sp>
    </p:spTree>
    <p:extLst>
      <p:ext uri="{BB962C8B-B14F-4D97-AF65-F5344CB8AC3E}">
        <p14:creationId xmlns:p14="http://schemas.microsoft.com/office/powerpoint/2010/main" val="2832395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训练</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393B7E5-80BB-FA45-EECC-42AA389F6A2C}"/>
              </a:ext>
            </a:extLst>
          </p:cNvPr>
          <p:cNvSpPr txBox="1"/>
          <p:nvPr/>
        </p:nvSpPr>
        <p:spPr>
          <a:xfrm>
            <a:off x="723900" y="990600"/>
            <a:ext cx="8039100" cy="462043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dirty="0"/>
              <a:t>常用方法是求导，但是这里的问题由于参数不止一个，求导后计算导数等于</a:t>
            </a:r>
            <a:r>
              <a:rPr lang="en-US" altLang="zh-CN" dirty="0"/>
              <a:t>0</a:t>
            </a:r>
            <a:r>
              <a:rPr lang="zh-CN" altLang="en-US" dirty="0"/>
              <a:t>的运算量很大，所以一般来说解决这个优化问题使用的是</a:t>
            </a:r>
            <a:r>
              <a:rPr lang="zh-CN" altLang="en-US" b="1" dirty="0">
                <a:solidFill>
                  <a:srgbClr val="FF0000"/>
                </a:solidFill>
              </a:rPr>
              <a:t>梯度下降</a:t>
            </a:r>
            <a:r>
              <a:rPr lang="zh-CN" altLang="en-US" dirty="0"/>
              <a:t>算法。</a:t>
            </a:r>
            <a:endParaRPr lang="en-US" altLang="zh-CN" dirty="0"/>
          </a:p>
          <a:p>
            <a:pPr marL="342900" indent="-342900" algn="just">
              <a:lnSpc>
                <a:spcPct val="150000"/>
              </a:lnSpc>
              <a:buFont typeface="Arial" panose="020B0604020202020204" pitchFamily="34" charset="0"/>
              <a:buChar char="•"/>
            </a:pPr>
            <a:r>
              <a:rPr lang="zh-CN" altLang="en-US" dirty="0"/>
              <a:t>梯度下降算法每次计算参数在当前的梯度，然后让参数向着梯度的反方向前进一段距离，不断重复，直到梯度接近零时截止。一般这个时候，所有的参数恰好达到使损失函数达到一个最低值的状态。</a:t>
            </a:r>
            <a:endParaRPr lang="en-US" altLang="zh-CN" dirty="0"/>
          </a:p>
          <a:p>
            <a:pPr marL="342900" indent="-342900" algn="just">
              <a:lnSpc>
                <a:spcPct val="150000"/>
              </a:lnSpc>
              <a:buFont typeface="Arial" panose="020B0604020202020204" pitchFamily="34" charset="0"/>
              <a:buChar char="•"/>
            </a:pPr>
            <a:r>
              <a:rPr lang="zh-CN" altLang="en-US" dirty="0"/>
              <a:t>在神经网络模型中，由于结构复杂，每次计算梯度的代价很大。因此还需要使用</a:t>
            </a:r>
            <a:r>
              <a:rPr lang="zh-CN" altLang="en-US" b="1" dirty="0">
                <a:solidFill>
                  <a:srgbClr val="FF0000"/>
                </a:solidFill>
              </a:rPr>
              <a:t>反向传播</a:t>
            </a:r>
            <a:r>
              <a:rPr lang="zh-CN" altLang="en-US" dirty="0"/>
              <a:t>算法。反向传播算法是利用了神经网络的结构进行的计算。不一次计算所有参数的梯度，而是从后往前。首先计算输出层的梯度，然后是第二个参数矩阵的梯度，接着是中间层的梯度，再然后是第一个参数矩阵的梯度，最后是输入层的梯度。计算结束以后，所要的两个参数矩阵的梯度就都有了。</a:t>
            </a:r>
            <a:endParaRPr lang="en-US" altLang="zh-CN" dirty="0">
              <a:solidFill>
                <a:srgbClr val="FF0000"/>
              </a:solidFill>
            </a:endParaRPr>
          </a:p>
        </p:txBody>
      </p:sp>
    </p:spTree>
    <p:extLst>
      <p:ext uri="{BB962C8B-B14F-4D97-AF65-F5344CB8AC3E}">
        <p14:creationId xmlns:p14="http://schemas.microsoft.com/office/powerpoint/2010/main" val="1963775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训练</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393B7E5-80BB-FA45-EECC-42AA389F6A2C}"/>
              </a:ext>
            </a:extLst>
          </p:cNvPr>
          <p:cNvSpPr txBox="1"/>
          <p:nvPr/>
        </p:nvSpPr>
        <p:spPr>
          <a:xfrm>
            <a:off x="723900" y="990600"/>
            <a:ext cx="8039100" cy="506870"/>
          </a:xfrm>
          <a:prstGeom prst="rect">
            <a:avLst/>
          </a:prstGeom>
          <a:noFill/>
        </p:spPr>
        <p:txBody>
          <a:bodyPr wrap="square">
            <a:spAutoFit/>
          </a:bodyPr>
          <a:lstStyle/>
          <a:p>
            <a:pPr algn="just">
              <a:lnSpc>
                <a:spcPct val="150000"/>
              </a:lnSpc>
            </a:pPr>
            <a:r>
              <a:rPr lang="zh-CN" altLang="en-US" sz="2000" dirty="0"/>
              <a:t>梯度的计算从后往前，一层层反向传播。前缀</a:t>
            </a:r>
            <a:r>
              <a:rPr lang="en-US" sz="2000" dirty="0"/>
              <a:t>E</a:t>
            </a:r>
            <a:r>
              <a:rPr lang="zh-CN" altLang="en-US" sz="2000" dirty="0"/>
              <a:t>代表着相对导数的意思。</a:t>
            </a:r>
            <a:endParaRPr lang="en-US" altLang="zh-CN" sz="2000" dirty="0">
              <a:solidFill>
                <a:srgbClr val="FF0000"/>
              </a:solidFill>
            </a:endParaRPr>
          </a:p>
        </p:txBody>
      </p:sp>
      <p:pic>
        <p:nvPicPr>
          <p:cNvPr id="49160" name="Picture 8">
            <a:extLst>
              <a:ext uri="{FF2B5EF4-FFF2-40B4-BE49-F238E27FC236}">
                <a16:creationId xmlns:a16="http://schemas.microsoft.com/office/drawing/2014/main" id="{CE31EDB5-6B16-14E5-268A-1F688A278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91563"/>
            <a:ext cx="4114800" cy="39528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26DAFC-D5BB-76B4-B09D-A99FD5349EA7}"/>
              </a:ext>
            </a:extLst>
          </p:cNvPr>
          <p:cNvSpPr txBox="1"/>
          <p:nvPr/>
        </p:nvSpPr>
        <p:spPr>
          <a:xfrm>
            <a:off x="765912" y="1951087"/>
            <a:ext cx="3429000" cy="3693319"/>
          </a:xfrm>
          <a:prstGeom prst="rect">
            <a:avLst/>
          </a:prstGeom>
          <a:noFill/>
        </p:spPr>
        <p:txBody>
          <a:bodyPr wrap="square">
            <a:spAutoFit/>
          </a:bodyPr>
          <a:lstStyle/>
          <a:p>
            <a:pPr algn="l"/>
            <a:r>
              <a:rPr lang="zh-CN" altLang="en-US" b="0" i="0" dirty="0">
                <a:solidFill>
                  <a:srgbClr val="000000"/>
                </a:solidFill>
                <a:effectLst/>
                <a:latin typeface="Verdana" panose="020B0604030504040204" pitchFamily="34" charset="0"/>
              </a:rPr>
              <a:t>反向传播算法的启示是数学中的</a:t>
            </a:r>
            <a:r>
              <a:rPr lang="zh-CN" altLang="en-US" b="1" i="0" dirty="0">
                <a:solidFill>
                  <a:srgbClr val="FF0000"/>
                </a:solidFill>
                <a:effectLst/>
                <a:latin typeface="Verdana" panose="020B0604030504040204" pitchFamily="34" charset="0"/>
              </a:rPr>
              <a:t>链式法则</a:t>
            </a:r>
            <a:r>
              <a:rPr lang="zh-CN" altLang="en-US" b="0" i="0" dirty="0">
                <a:solidFill>
                  <a:srgbClr val="000000"/>
                </a:solidFill>
                <a:effectLst/>
                <a:latin typeface="Verdana" panose="020B0604030504040204" pitchFamily="34" charset="0"/>
              </a:rPr>
              <a:t>。在此需要说明的是，尽管早期神经网络的研究人员努力从生物学中得到启发，但从</a:t>
            </a:r>
            <a:r>
              <a:rPr lang="en-US" b="0" i="0" dirty="0">
                <a:solidFill>
                  <a:srgbClr val="000000"/>
                </a:solidFill>
                <a:effectLst/>
                <a:latin typeface="Verdana" panose="020B0604030504040204" pitchFamily="34" charset="0"/>
              </a:rPr>
              <a:t>BP</a:t>
            </a:r>
            <a:r>
              <a:rPr lang="zh-CN" altLang="en-US" b="0" i="0" dirty="0">
                <a:solidFill>
                  <a:srgbClr val="000000"/>
                </a:solidFill>
                <a:effectLst/>
                <a:latin typeface="Verdana" panose="020B0604030504040204" pitchFamily="34" charset="0"/>
              </a:rPr>
              <a:t>算法开始，研究者们更多地从数学上寻求问题的最优解。不再盲目模拟人脑网络是神经网络研究走向成熟的标志。正如科学家们可以从鸟类的飞行中得到启发，但没有必要一定要完全模拟鸟类的飞行方式，也能制造可以飞天的飞机。</a:t>
            </a:r>
            <a:br>
              <a:rPr lang="zh-CN" altLang="en-US" dirty="0"/>
            </a:br>
            <a:endParaRPr lang="en-CN" dirty="0"/>
          </a:p>
        </p:txBody>
      </p:sp>
    </p:spTree>
    <p:extLst>
      <p:ext uri="{BB962C8B-B14F-4D97-AF65-F5344CB8AC3E}">
        <p14:creationId xmlns:p14="http://schemas.microsoft.com/office/powerpoint/2010/main" val="150219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—BP</a:t>
            </a:r>
            <a:endParaRPr sz="3600" spc="-5" dirty="0">
              <a:latin typeface="Arial" panose="020B0604020202020204"/>
              <a:cs typeface="Arial" panose="020B0604020202020204"/>
            </a:endParaRPr>
          </a:p>
        </p:txBody>
      </p:sp>
      <p:sp>
        <p:nvSpPr>
          <p:cNvPr id="8" name="TextBox 29">
            <a:extLst>
              <a:ext uri="{FF2B5EF4-FFF2-40B4-BE49-F238E27FC236}">
                <a16:creationId xmlns:a16="http://schemas.microsoft.com/office/drawing/2014/main" id="{0441DB8E-33C4-9117-3EE4-E9A7CD5AD494}"/>
              </a:ext>
            </a:extLst>
          </p:cNvPr>
          <p:cNvSpPr txBox="1"/>
          <p:nvPr/>
        </p:nvSpPr>
        <p:spPr>
          <a:xfrm>
            <a:off x="759286" y="1066800"/>
            <a:ext cx="4083940" cy="136306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0000"/>
              </a:lnSpc>
              <a:buFont typeface="Wingdings" panose="05000000000000000000" charset="0"/>
              <a:buNone/>
            </a:pPr>
            <a:r>
              <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BP</a:t>
            </a: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网络如何进行</a:t>
            </a:r>
            <a:r>
              <a:rPr lang="zh-CN" altLang="en-US" sz="2400" b="1" dirty="0">
                <a:solidFill>
                  <a:srgbClr val="FF0000"/>
                </a:solidFill>
                <a:latin typeface="楷体" panose="02010609060101010101" pitchFamily="49" charset="-122"/>
                <a:ea typeface="楷体" panose="02010609060101010101" pitchFamily="49" charset="-122"/>
                <a:cs typeface="楷体" panose="02010609060101010101" pitchFamily="49" charset="-122"/>
              </a:rPr>
              <a:t>学习</a:t>
            </a: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a:t>
            </a:r>
          </a:p>
          <a:p>
            <a:pPr marL="285750" indent="-285750">
              <a:lnSpc>
                <a:spcPct val="120000"/>
              </a:lnSpc>
              <a:buFont typeface="Arial" panose="020B0604020202020204" pitchFamily="34" charset="0"/>
              <a:buChar char="•"/>
            </a:pPr>
            <a:r>
              <a:rPr lang="zh-CN" altLang="en-US" sz="24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信号的正向传播</a:t>
            </a:r>
          </a:p>
          <a:p>
            <a:pPr marL="285750" indent="-285750">
              <a:lnSpc>
                <a:spcPct val="120000"/>
              </a:lnSpc>
              <a:buFont typeface="Arial" panose="020B0604020202020204" pitchFamily="34" charset="0"/>
              <a:buChar char="•"/>
            </a:pPr>
            <a:r>
              <a:rPr lang="zh-CN" altLang="en-US" sz="24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误差的反向传播</a:t>
            </a:r>
          </a:p>
        </p:txBody>
      </p:sp>
      <p:pic>
        <p:nvPicPr>
          <p:cNvPr id="10" name="图片 3">
            <a:extLst>
              <a:ext uri="{FF2B5EF4-FFF2-40B4-BE49-F238E27FC236}">
                <a16:creationId xmlns:a16="http://schemas.microsoft.com/office/drawing/2014/main" id="{918210D5-2CAF-23E9-9917-CAFA4BD36BF7}"/>
              </a:ext>
            </a:extLst>
          </p:cNvPr>
          <p:cNvPicPr>
            <a:picLocks noChangeAspect="1"/>
          </p:cNvPicPr>
          <p:nvPr/>
        </p:nvPicPr>
        <p:blipFill>
          <a:blip r:embed="rId3"/>
          <a:stretch>
            <a:fillRect/>
          </a:stretch>
        </p:blipFill>
        <p:spPr>
          <a:xfrm>
            <a:off x="3581400" y="2209800"/>
            <a:ext cx="5257800" cy="3271202"/>
          </a:xfrm>
          <a:prstGeom prst="rect">
            <a:avLst/>
          </a:prstGeom>
        </p:spPr>
      </p:pic>
    </p:spTree>
    <p:extLst>
      <p:ext uri="{BB962C8B-B14F-4D97-AF65-F5344CB8AC3E}">
        <p14:creationId xmlns:p14="http://schemas.microsoft.com/office/powerpoint/2010/main" val="220305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—BP</a:t>
            </a:r>
            <a:endParaRPr sz="3600" spc="-5" dirty="0">
              <a:latin typeface="Arial" panose="020B0604020202020204"/>
              <a:cs typeface="Arial" panose="020B0604020202020204"/>
            </a:endParaRPr>
          </a:p>
        </p:txBody>
      </p:sp>
      <mc:AlternateContent xmlns:mc="http://schemas.openxmlformats.org/markup-compatibility/2006">
        <mc:Choice xmlns:a14="http://schemas.microsoft.com/office/drawing/2010/main" Requires="a14">
          <p:sp>
            <p:nvSpPr>
              <p:cNvPr id="7" name="TextBox 29">
                <a:extLst>
                  <a:ext uri="{FF2B5EF4-FFF2-40B4-BE49-F238E27FC236}">
                    <a16:creationId xmlns:a16="http://schemas.microsoft.com/office/drawing/2014/main" id="{A0624CCC-AEFE-DE31-D333-8BB651E42C40}"/>
                  </a:ext>
                </a:extLst>
              </p:cNvPr>
              <p:cNvSpPr txBox="1"/>
              <p:nvPr/>
            </p:nvSpPr>
            <p:spPr>
              <a:xfrm>
                <a:off x="759287" y="832950"/>
                <a:ext cx="5793914" cy="462286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200000"/>
                  </a:lnSpc>
                </a:pP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重点是</a:t>
                </a:r>
                <a:r>
                  <a:rPr lang="en-US" altLang="zh-CN" sz="1800" b="1" dirty="0">
                    <a:solidFill>
                      <a:srgbClr val="FF0000"/>
                    </a:solidFill>
                    <a:latin typeface="楷体" panose="02010609060101010101" pitchFamily="49" charset="-122"/>
                    <a:ea typeface="楷体" panose="02010609060101010101" pitchFamily="49" charset="-122"/>
                    <a:cs typeface="楷体" panose="02010609060101010101" pitchFamily="49" charset="-122"/>
                  </a:rPr>
                  <a:t>BP</a:t>
                </a:r>
                <a:r>
                  <a:rPr lang="zh-CN" altLang="en-US" sz="1800" b="1" dirty="0">
                    <a:solidFill>
                      <a:srgbClr val="FF0000"/>
                    </a:solidFill>
                    <a:latin typeface="楷体" panose="02010609060101010101" pitchFamily="49" charset="-122"/>
                    <a:ea typeface="楷体" panose="02010609060101010101" pitchFamily="49" charset="-122"/>
                    <a:cs typeface="楷体" panose="02010609060101010101" pitchFamily="49" charset="-122"/>
                  </a:rPr>
                  <a:t>网络如何进行学习</a:t>
                </a: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a:t>
                </a:r>
                <a:r>
                  <a:rPr kumimoji="0" lang="zh-CN" altLang="en-US" sz="1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信号如何正向传播？</a:t>
                </a:r>
                <a:endParaRPr kumimoji="0" lang="en-US" altLang="zh-CN" sz="18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对</a:t>
                </a:r>
                <a:r>
                  <a:rPr kumimoji="0" lang="zh-CN" altLang="en-US" sz="1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输入层的节点</a:t>
                </a:r>
              </a:p>
              <a:p>
                <a:pPr marL="0" marR="0" lvl="0" indent="0" algn="l" defTabSz="914400" rtl="0" eaLnBrk="1" fontAlgn="auto" latinLnBrk="0" hangingPunct="1">
                  <a:lnSpc>
                    <a:spcPct val="200000"/>
                  </a:lnSpc>
                  <a:spcBef>
                    <a:spcPts val="0"/>
                  </a:spcBef>
                  <a:spcAft>
                    <a:spcPts val="0"/>
                  </a:spcAft>
                  <a:buClrTx/>
                  <a:buSzTx/>
                  <a:buFontTx/>
                  <a:buNone/>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𝑖</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𝑂</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𝑖</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𝑖</m:t>
                        </m:r>
                      </m:sub>
                    </m:sSub>
                  </m:oMath>
                </a14:m>
                <a:r>
                  <a:rPr kumimoji="0" 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a:t>
                </a:r>
                <a:r>
                  <a:rPr kumimoji="0" lang="en-US" sz="1800" b="0" i="0" u="none" strike="noStrike" kern="1200" cap="none" spc="0" normalizeH="0" baseline="0" noProof="0" dirty="0" err="1">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rPr>
                  <a:t>输出等于输入</a:t>
                </a:r>
                <a:endParaRPr kumimoji="0" 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对</a:t>
                </a:r>
                <a:r>
                  <a:rPr kumimoji="0" lang="zh-CN" altLang="en-US" sz="1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隐含层的节点</a:t>
                </a:r>
                <a:endParaRPr kumimoji="0" lang="en-US" altLang="zh-CN" sz="1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spcBef>
                    <a:spcPts val="900"/>
                  </a:spcBef>
                  <a:spcAft>
                    <a:spcPts val="900"/>
                  </a:spcAft>
                  <a:buClrTx/>
                  <a:buSzTx/>
                  <a:buFontTx/>
                  <a:buNone/>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𝑗</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nary>
                        <m:naryPr>
                          <m:chr m:val="∑"/>
                          <m:limLoc m:val="undOv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naryPr>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𝑖</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1</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𝑛</m:t>
                          </m:r>
                        </m:sup>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𝑤</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𝑖𝑗</m:t>
                              </m:r>
                            </m:sub>
                          </m:sSub>
                        </m:e>
                      </m:nary>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𝑖</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𝑗</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1</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2</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𝑚</m:t>
                      </m:r>
                    </m:oMath>
                  </m:oMathPara>
                </a14:m>
                <a:endParaRPr kumimoji="0" 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0" marR="0" lvl="0" indent="0" algn="l" defTabSz="914400" rtl="0" eaLnBrk="1" fontAlgn="auto" latinLnBrk="0" hangingPunct="1">
                  <a:spcBef>
                    <a:spcPts val="900"/>
                  </a:spcBef>
                  <a:spcAft>
                    <a:spcPts val="900"/>
                  </a:spcAft>
                  <a:buClrTx/>
                  <a:buSzTx/>
                  <a:buFontTx/>
                  <a:buNone/>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𝑂</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𝑗</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𝑓</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𝑗</m:t>
                              </m:r>
                            </m:sub>
                          </m:sSub>
                        </m:e>
                      </m: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𝑗</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1</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2</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panose="02040503050406030204" pitchFamily="18" charset="0"/>
                          <a:cs typeface="Times New Roman" panose="02020603050405020304" pitchFamily="18" charset="0"/>
                        </a:rPr>
                        <m:t>𝑚</m:t>
                      </m:r>
                    </m:oMath>
                  </m:oMathPara>
                </a14:m>
                <a:endParaRPr kumimoji="0" 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Times New Roman" panose="02020603050405020304" pitchFamily="18" charset="0"/>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对</a:t>
                </a:r>
                <a:r>
                  <a:rPr kumimoji="0" lang="zh-CN" altLang="en-US" sz="1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输出层的节点</a:t>
                </a:r>
                <a:endParaRPr kumimoji="0" lang="en-US" altLang="zh-CN" sz="18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与输入层到隐含层的关系类似</a:t>
                </a:r>
              </a:p>
            </p:txBody>
          </p:sp>
        </mc:Choice>
        <mc:Fallback>
          <p:sp>
            <p:nvSpPr>
              <p:cNvPr id="7" name="TextBox 29">
                <a:extLst>
                  <a:ext uri="{FF2B5EF4-FFF2-40B4-BE49-F238E27FC236}">
                    <a16:creationId xmlns:a16="http://schemas.microsoft.com/office/drawing/2014/main" id="{A0624CCC-AEFE-DE31-D333-8BB651E42C40}"/>
                  </a:ext>
                </a:extLst>
              </p:cNvPr>
              <p:cNvSpPr txBox="1">
                <a:spLocks noRot="1" noChangeAspect="1" noMove="1" noResize="1" noEditPoints="1" noAdjustHandles="1" noChangeArrowheads="1" noChangeShapeType="1" noTextEdit="1"/>
              </p:cNvSpPr>
              <p:nvPr/>
            </p:nvSpPr>
            <p:spPr>
              <a:xfrm>
                <a:off x="759287" y="832950"/>
                <a:ext cx="5793914" cy="4622869"/>
              </a:xfrm>
              <a:prstGeom prst="rect">
                <a:avLst/>
              </a:prstGeom>
              <a:blipFill>
                <a:blip r:embed="rId3"/>
                <a:stretch>
                  <a:fillRect l="-5921" b="-109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文本框 32">
                <a:extLst>
                  <a:ext uri="{FF2B5EF4-FFF2-40B4-BE49-F238E27FC236}">
                    <a16:creationId xmlns:a16="http://schemas.microsoft.com/office/drawing/2014/main" id="{5086A99C-CFAF-D489-C81D-8107481137E0}"/>
                  </a:ext>
                </a:extLst>
              </p:cNvPr>
              <p:cNvSpPr txBox="1"/>
              <p:nvPr/>
            </p:nvSpPr>
            <p:spPr>
              <a:xfrm>
                <a:off x="5165941" y="2362200"/>
                <a:ext cx="3978059" cy="2906821"/>
              </a:xfrm>
              <a:prstGeom prst="rect">
                <a:avLst/>
              </a:prstGeom>
              <a:noFill/>
            </p:spPr>
            <p:txBody>
              <a:bodyPr wrap="square">
                <a:spAutoFit/>
              </a:bodyPr>
              <a:lstStyle/>
              <a:p>
                <a:pPr>
                  <a:lnSpc>
                    <a:spcPct val="200000"/>
                  </a:lnSpc>
                </a:pP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定义：</a:t>
                </a:r>
                <a:endParaRPr lang="en-US" altLang="zh-CN"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a:p>
                <a:pPr>
                  <a:lnSpc>
                    <a:spcPct val="200000"/>
                  </a:lnSpc>
                </a:pPr>
                <a14:m>
                  <m:oMath xmlns:m="http://schemas.openxmlformats.org/officeDocument/2006/math">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𝑂</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𝑖</m:t>
                        </m:r>
                      </m:sub>
                    </m:s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m:t>
                    </m:r>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𝑂</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𝑗</m:t>
                        </m:r>
                      </m:sub>
                    </m:s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m:t>
                    </m:r>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𝑂</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𝑘</m:t>
                        </m:r>
                      </m:sub>
                    </m:sSub>
                  </m:oMath>
                </a14:m>
                <a:r>
                  <a:rPr lang="en-US" sz="1800" dirty="0" err="1">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表示节点i，j，k的输出</a:t>
                </a:r>
                <a:r>
                  <a:rPr 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a:t>
                </a:r>
              </a:p>
              <a:p>
                <a:pPr>
                  <a:lnSpc>
                    <a:spcPct val="200000"/>
                  </a:lnSpc>
                </a:pPr>
                <a14:m>
                  <m:oMath xmlns:m="http://schemas.openxmlformats.org/officeDocument/2006/math">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𝐼</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𝑖</m:t>
                        </m:r>
                      </m:sub>
                    </m:s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m:t>
                    </m:r>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𝐼</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𝑗</m:t>
                        </m:r>
                      </m:sub>
                    </m:s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m:t>
                    </m:r>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𝐼</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𝑘</m:t>
                        </m:r>
                      </m:sub>
                    </m:sSub>
                  </m:oMath>
                </a14:m>
                <a:r>
                  <a:rPr lang="en-US" sz="1800" dirty="0" err="1">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表示节点i，j，k的输</a:t>
                </a:r>
                <a:r>
                  <a:rPr lang="en-US" dirty="0" err="1">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入</a:t>
                </a:r>
                <a:endParaRPr 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a:p>
                <a:pPr>
                  <a:lnSpc>
                    <a:spcPct val="200000"/>
                  </a:lnSpc>
                </a:pPr>
                <a14:m>
                  <m:oMath xmlns:m="http://schemas.openxmlformats.org/officeDocument/2006/math">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𝑊</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𝑖𝑗</m:t>
                        </m:r>
                      </m:sub>
                    </m:sSub>
                  </m:oMath>
                </a14:m>
                <a:r>
                  <a:rPr lang="en-US" sz="1800" dirty="0" err="1">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表示节点i到节点j的连接权值</a:t>
                </a:r>
                <a:endParaRPr 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a:p>
                <a:pPr>
                  <a:lnSpc>
                    <a:spcPct val="200000"/>
                  </a:lnSpc>
                </a:pPr>
                <a14:m>
                  <m:oMath xmlns:m="http://schemas.openxmlformats.org/officeDocument/2006/math">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𝜃</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𝑖</m:t>
                        </m:r>
                      </m:sub>
                    </m:sSub>
                  </m:oMath>
                </a14:m>
                <a:r>
                  <a:rPr lang="en-US" sz="1800" dirty="0" err="1">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表示节点i的阈值</a:t>
                </a:r>
                <a:endParaRPr 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p:txBody>
          </p:sp>
        </mc:Choice>
        <mc:Fallback>
          <p:sp>
            <p:nvSpPr>
              <p:cNvPr id="8" name="文本框 32">
                <a:extLst>
                  <a:ext uri="{FF2B5EF4-FFF2-40B4-BE49-F238E27FC236}">
                    <a16:creationId xmlns:a16="http://schemas.microsoft.com/office/drawing/2014/main" id="{5086A99C-CFAF-D489-C81D-8107481137E0}"/>
                  </a:ext>
                </a:extLst>
              </p:cNvPr>
              <p:cNvSpPr txBox="1">
                <a:spLocks noRot="1" noChangeAspect="1" noMove="1" noResize="1" noEditPoints="1" noAdjustHandles="1" noChangeArrowheads="1" noChangeShapeType="1" noTextEdit="1"/>
              </p:cNvSpPr>
              <p:nvPr/>
            </p:nvSpPr>
            <p:spPr>
              <a:xfrm>
                <a:off x="5165941" y="2362200"/>
                <a:ext cx="3978059" cy="2906821"/>
              </a:xfrm>
              <a:prstGeom prst="rect">
                <a:avLst/>
              </a:prstGeom>
              <a:blipFill>
                <a:blip r:embed="rId4"/>
                <a:stretch>
                  <a:fillRect l="-1274" b="-2620"/>
                </a:stretch>
              </a:blipFill>
            </p:spPr>
            <p:txBody>
              <a:bodyPr/>
              <a:lstStyle/>
              <a:p>
                <a:r>
                  <a:rPr lang="en-CN">
                    <a:noFill/>
                  </a:rPr>
                  <a:t> </a:t>
                </a:r>
              </a:p>
            </p:txBody>
          </p:sp>
        </mc:Fallback>
      </mc:AlternateContent>
    </p:spTree>
    <p:extLst>
      <p:ext uri="{BB962C8B-B14F-4D97-AF65-F5344CB8AC3E}">
        <p14:creationId xmlns:p14="http://schemas.microsoft.com/office/powerpoint/2010/main" val="126389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—BP</a:t>
            </a:r>
            <a:endParaRPr sz="3600" spc="-5" dirty="0">
              <a:latin typeface="Arial" panose="020B0604020202020204"/>
              <a:cs typeface="Arial" panose="020B0604020202020204"/>
            </a:endParaRPr>
          </a:p>
        </p:txBody>
      </p:sp>
      <mc:AlternateContent xmlns:mc="http://schemas.openxmlformats.org/markup-compatibility/2006" xmlns:a14="http://schemas.microsoft.com/office/drawing/2010/main">
        <mc:Choice Requires="a14">
          <p:sp>
            <p:nvSpPr>
              <p:cNvPr id="7" name="TextBox 29">
                <a:extLst>
                  <a:ext uri="{FF2B5EF4-FFF2-40B4-BE49-F238E27FC236}">
                    <a16:creationId xmlns:a16="http://schemas.microsoft.com/office/drawing/2014/main" id="{5B622CD9-E0A7-8477-4DAD-FCC665836754}"/>
                  </a:ext>
                </a:extLst>
              </p:cNvPr>
              <p:cNvSpPr txBox="1"/>
              <p:nvPr/>
            </p:nvSpPr>
            <p:spPr>
              <a:xfrm>
                <a:off x="1176130" y="1629340"/>
                <a:ext cx="7510670" cy="359931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285750" indent="-285750">
                  <a:lnSpc>
                    <a:spcPct val="200000"/>
                  </a:lnSpc>
                  <a:buFont typeface="Arial" panose="020B0604020202020204" pitchFamily="34" charset="0"/>
                  <a:buChar char="•"/>
                </a:pP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利用</a:t>
                </a:r>
                <a:r>
                  <a:rPr lang="zh-CN" altLang="en-US" sz="1800" dirty="0">
                    <a:solidFill>
                      <a:srgbClr val="FF0000"/>
                    </a:solidFill>
                    <a:latin typeface="楷体" panose="02010609060101010101" pitchFamily="49" charset="-122"/>
                    <a:ea typeface="楷体" panose="02010609060101010101" pitchFamily="49" charset="-122"/>
                    <a:cs typeface="楷体" panose="02010609060101010101" pitchFamily="49" charset="-122"/>
                  </a:rPr>
                  <a:t>传播公式</a:t>
                </a: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，沿着减小误差的方向不断调整权值和阈值</a:t>
                </a:r>
                <a:endParaRPr lang="en-US" altLang="zh-CN"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a:p>
                <a:pPr marL="285750" indent="-285750">
                  <a:lnSpc>
                    <a:spcPct val="200000"/>
                  </a:lnSpc>
                  <a:buFont typeface="Arial" panose="020B0604020202020204" pitchFamily="34" charset="0"/>
                  <a:buChar char="•"/>
                </a:pPr>
                <a:r>
                  <a:rPr lang="en-US" sz="1800" dirty="0" err="1">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对于第r个样本，其输出层节点k期望输出为</a:t>
                </a:r>
                <a14:m>
                  <m:oMath xmlns:m="http://schemas.openxmlformats.org/officeDocument/2006/math">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𝑑</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𝑟𝑘</m:t>
                        </m:r>
                      </m:sub>
                    </m:sSub>
                  </m:oMath>
                </a14:m>
                <a:r>
                  <a:rPr 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a:t>
                </a:r>
                <a:r>
                  <a:rPr lang="en-US" sz="1800" dirty="0" err="1">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实际输出是</a:t>
                </a:r>
                <a14:m>
                  <m:oMath xmlns:m="http://schemas.openxmlformats.org/officeDocument/2006/math">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𝑦</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𝑟𝑘</m:t>
                        </m:r>
                      </m:sub>
                    </m:s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m:t>
                    </m:r>
                    <m:sSub>
                      <m:sSubPr>
                        <m:ctrlPr>
                          <a:rPr lang="en-US" sz="1800" i="1">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ctrlPr>
                      </m:sSubPr>
                      <m:e>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𝑂</m:t>
                        </m:r>
                      </m:e>
                      <m:sub>
                        <m:r>
                          <a:rPr lang="en-US" sz="1800">
                            <a:solidFill>
                              <a:schemeClr val="tx1">
                                <a:lumMod val="75000"/>
                                <a:lumOff val="25000"/>
                              </a:schemeClr>
                            </a:solidFill>
                            <a:latin typeface="Cambria Math" panose="02040503050406030204" pitchFamily="18" charset="0"/>
                            <a:ea typeface="楷体" panose="02010609060101010101" pitchFamily="49" charset="-122"/>
                            <a:cs typeface="楷体" panose="02010609060101010101" pitchFamily="49" charset="-122"/>
                          </a:rPr>
                          <m:t>𝑟𝑘</m:t>
                        </m:r>
                      </m:sub>
                    </m:sSub>
                  </m:oMath>
                </a14:m>
                <a:endParaRPr 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对于单个输入样本，</a:t>
                </a:r>
                <a:r>
                  <a:rPr kumimoji="0" lang="zh-CN" altLang="en-US" sz="18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误差</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楷体" panose="02010609060101010101" pitchFamily="49" charset="-122"/>
                    <a:sym typeface="+mn-ea"/>
                  </a:rPr>
                  <a:t>定义为：</a:t>
                </a: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mbria" panose="02040503050406030204" pitchFamily="18" charset="0"/>
                          <a:cs typeface="Times New Roman" panose="02020603050405020304" pitchFamily="18" charset="0"/>
                        </a:rPr>
                        <m:t>𝐸</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num>
                        <m:den>
                          <m:r>
                            <a:rPr lang="en-US" sz="1800" i="1">
                              <a:effectLst/>
                              <a:latin typeface="Cambria Math" panose="02040503050406030204" pitchFamily="18" charset="0"/>
                              <a:ea typeface="Cambria" panose="02040503050406030204" pitchFamily="18" charset="0"/>
                              <a:cs typeface="Times New Roman" panose="02020603050405020304" pitchFamily="18" charset="0"/>
                            </a:rPr>
                            <m:t>2</m:t>
                          </m:r>
                        </m:den>
                      </m:f>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panose="02040503050406030204" pitchFamily="18" charset="0"/>
                              <a:cs typeface="Times New Roman" panose="02020603050405020304" pitchFamily="18" charset="0"/>
                            </a:rPr>
                            <m:t>𝑙</m:t>
                          </m:r>
                        </m:sup>
                        <m:e>
                          <m:sSup>
                            <m:sSupPr>
                              <m:ctrlPr>
                                <a:rPr lang="en-US" sz="1800" i="1">
                                  <a:effectLst/>
                                  <a:latin typeface="Cambria Math" panose="02040503050406030204" pitchFamily="18" charset="0"/>
                                </a:rPr>
                              </m:ctrlPr>
                            </m:sSupPr>
                            <m:e>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𝑑</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r>
                                    <a:rPr lang="en-US" sz="1800" i="1">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d>
                            </m:e>
                            <m:sup>
                              <m:r>
                                <a:rPr lang="en-US" sz="1800" i="1">
                                  <a:effectLst/>
                                  <a:latin typeface="Cambria Math" panose="02040503050406030204" pitchFamily="18" charset="0"/>
                                  <a:ea typeface="Cambria" panose="02040503050406030204" pitchFamily="18" charset="0"/>
                                  <a:cs typeface="Times New Roman" panose="02020603050405020304" pitchFamily="18" charset="0"/>
                                </a:rPr>
                                <m:t>2</m:t>
                              </m:r>
                            </m:sup>
                          </m:sSup>
                        </m:e>
                      </m:nary>
                    </m:oMath>
                  </m:oMathPara>
                </a14:m>
                <a:endParaRPr 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定义误差后，就可以利用误差公式推导出</a:t>
                </a:r>
                <a:r>
                  <a:rPr kumimoji="0" lang="zh-CN" altLang="en-US" sz="18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权值调整公式</a:t>
                </a:r>
                <a:r>
                  <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rPr>
                  <a:t>：</a:t>
                </a:r>
              </a:p>
              <a:p>
                <a:pPr/>
                <a14:m>
                  <m:oMathPara xmlns:m="http://schemas.openxmlformats.org/officeDocument/2006/math">
                    <m:oMathParaPr>
                      <m:jc m:val="centerGroup"/>
                    </m:oMathParaPr>
                    <m:oMath xmlns:m="http://schemas.openxmlformats.org/officeDocument/2006/math">
                      <m:sSub>
                        <m:sSubPr>
                          <m:ctrlPr>
                            <a:rPr lang="en-US" sz="3200" i="1" smtClean="0">
                              <a:effectLst/>
                              <a:latin typeface="Cambria Math" panose="020405030504060302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d>
                        <m:dPr>
                          <m:ctrlPr>
                            <a:rPr lang="en-US" sz="3200" i="1">
                              <a:effectLst/>
                              <a:latin typeface="Cambria Math" panose="020405030504060302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𝑡</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e>
                      </m:d>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3200" i="1">
                              <a:effectLst/>
                              <a:latin typeface="Cambria Math" panose="020405030504060302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d>
                        <m:dPr>
                          <m:ctrlPr>
                            <a:rPr lang="en-US" sz="3200" i="1">
                              <a:effectLst/>
                              <a:latin typeface="Cambria Math" panose="020405030504060302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𝑡</m:t>
                          </m:r>
                        </m:e>
                      </m:d>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𝛥</m:t>
                      </m:r>
                      <m:sSub>
                        <m:sSubPr>
                          <m:ctrlPr>
                            <a:rPr lang="en-US" sz="3200" i="1">
                              <a:effectLst/>
                              <a:latin typeface="Cambria Math" panose="020405030504060302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oMath>
                  </m:oMathPara>
                </a14:m>
                <a:endParaRPr 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p:txBody>
          </p:sp>
        </mc:Choice>
        <mc:Fallback xmlns="">
          <p:sp>
            <p:nvSpPr>
              <p:cNvPr id="7" name="TextBox 29">
                <a:extLst>
                  <a:ext uri="{FF2B5EF4-FFF2-40B4-BE49-F238E27FC236}">
                    <a16:creationId xmlns:a16="http://schemas.microsoft.com/office/drawing/2014/main" id="{5B622CD9-E0A7-8477-4DAD-FCC665836754}"/>
                  </a:ext>
                </a:extLst>
              </p:cNvPr>
              <p:cNvSpPr txBox="1">
                <a:spLocks noRot="1" noChangeAspect="1" noMove="1" noResize="1" noEditPoints="1" noAdjustHandles="1" noChangeArrowheads="1" noChangeShapeType="1" noTextEdit="1"/>
              </p:cNvSpPr>
              <p:nvPr/>
            </p:nvSpPr>
            <p:spPr>
              <a:xfrm>
                <a:off x="1176130" y="1629340"/>
                <a:ext cx="7510670" cy="3599319"/>
              </a:xfrm>
              <a:prstGeom prst="rect">
                <a:avLst/>
              </a:prstGeom>
              <a:blipFill>
                <a:blip r:embed="rId3"/>
                <a:stretch>
                  <a:fillRect l="-507" b="-7042"/>
                </a:stretch>
              </a:blipFill>
            </p:spPr>
            <p:txBody>
              <a:bodyPr/>
              <a:lstStyle/>
              <a:p>
                <a:r>
                  <a:rPr lang="en-CN">
                    <a:noFill/>
                  </a:rPr>
                  <a:t> </a:t>
                </a:r>
              </a:p>
            </p:txBody>
          </p:sp>
        </mc:Fallback>
      </mc:AlternateContent>
      <p:sp>
        <p:nvSpPr>
          <p:cNvPr id="8" name="TextBox 30">
            <a:extLst>
              <a:ext uri="{FF2B5EF4-FFF2-40B4-BE49-F238E27FC236}">
                <a16:creationId xmlns:a16="http://schemas.microsoft.com/office/drawing/2014/main" id="{F0F2EEA7-E945-3079-D0AC-106BD64EDA37}"/>
              </a:ext>
            </a:extLst>
          </p:cNvPr>
          <p:cNvSpPr txBox="1"/>
          <p:nvPr/>
        </p:nvSpPr>
        <p:spPr>
          <a:xfrm>
            <a:off x="1143000" y="1066800"/>
            <a:ext cx="3998794" cy="461665"/>
          </a:xfrm>
          <a:prstGeom prst="rect">
            <a:avLst/>
          </a:prstGeom>
          <a:noFill/>
          <a:ln>
            <a:noFill/>
          </a:ln>
        </p:spPr>
        <p:txBody>
          <a:bodyPr wrap="square" rtlCol="0">
            <a:spAutoFit/>
          </a:bodyPr>
          <a:lstStyle/>
          <a:p>
            <a:r>
              <a:rPr lang="zh-CN" altLang="en-US" sz="2400" b="1">
                <a:solidFill>
                  <a:schemeClr val="tx1">
                    <a:lumMod val="75000"/>
                    <a:lumOff val="25000"/>
                  </a:schemeClr>
                </a:solidFill>
                <a:ea typeface="华文楷体" panose="02010600040101010101" pitchFamily="2" charset="-122"/>
              </a:rPr>
              <a:t>学习算法</a:t>
            </a:r>
            <a:endParaRPr lang="zh-CN" altLang="en-US" sz="2400" b="1" dirty="0">
              <a:solidFill>
                <a:schemeClr val="tx1">
                  <a:lumMod val="75000"/>
                  <a:lumOff val="25000"/>
                </a:schemeClr>
              </a:solidFill>
              <a:ea typeface="华文楷体" panose="02010600040101010101" pitchFamily="2" charset="-122"/>
            </a:endParaRPr>
          </a:p>
        </p:txBody>
      </p:sp>
      <p:sp>
        <p:nvSpPr>
          <p:cNvPr id="10" name="矩形 38">
            <a:extLst>
              <a:ext uri="{FF2B5EF4-FFF2-40B4-BE49-F238E27FC236}">
                <a16:creationId xmlns:a16="http://schemas.microsoft.com/office/drawing/2014/main" id="{32FE22B3-E6C1-7645-3110-44D6D696DAC0}"/>
              </a:ext>
            </a:extLst>
          </p:cNvPr>
          <p:cNvSpPr/>
          <p:nvPr/>
        </p:nvSpPr>
        <p:spPr>
          <a:xfrm>
            <a:off x="871922" y="1179549"/>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6576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30">
                <a:extLst>
                  <a:ext uri="{FF2B5EF4-FFF2-40B4-BE49-F238E27FC236}">
                    <a16:creationId xmlns:a16="http://schemas.microsoft.com/office/drawing/2014/main" id="{79290E81-9B27-60A6-3CD7-E0DC7F18CFA4}"/>
                  </a:ext>
                </a:extLst>
              </p:cNvPr>
              <p:cNvSpPr txBox="1"/>
              <p:nvPr/>
            </p:nvSpPr>
            <p:spPr>
              <a:xfrm>
                <a:off x="1066800" y="914379"/>
                <a:ext cx="1219200" cy="496674"/>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a:solidFill>
                            <a:schemeClr val="tx1">
                              <a:lumMod val="75000"/>
                              <a:lumOff val="25000"/>
                            </a:schemeClr>
                          </a:solidFill>
                          <a:latin typeface="Cambria Math" panose="02040503050406030204" pitchFamily="18" charset="0"/>
                          <a:ea typeface="华文楷体" panose="02010600040101010101" pitchFamily="2" charset="-122"/>
                        </a:rPr>
                        <m:t>1:</m:t>
                      </m:r>
                      <m:r>
                        <a:rPr lang="zh-CN" altLang="en-US" sz="2400" b="1">
                          <a:solidFill>
                            <a:schemeClr val="tx1">
                              <a:lumMod val="75000"/>
                              <a:lumOff val="25000"/>
                            </a:schemeClr>
                          </a:solidFill>
                          <a:latin typeface="Cambria Math" panose="02040503050406030204" pitchFamily="18" charset="0"/>
                          <a:ea typeface="华文楷体" panose="02010600040101010101" pitchFamily="2" charset="-122"/>
                        </a:rPr>
                        <m:t> </m:t>
                      </m:r>
                      <m:r>
                        <a:rPr lang="en-US" sz="2400" b="1">
                          <a:solidFill>
                            <a:schemeClr val="tx1">
                              <a:lumMod val="75000"/>
                              <a:lumOff val="25000"/>
                            </a:schemeClr>
                          </a:solidFill>
                          <a:latin typeface="Cambria Math" panose="02040503050406030204" pitchFamily="18" charset="0"/>
                          <a:ea typeface="华文楷体" panose="02010600040101010101" pitchFamily="2" charset="-122"/>
                        </a:rPr>
                        <m:t>𝛥</m:t>
                      </m:r>
                      <m:sSub>
                        <m:sSubPr>
                          <m:ctrlPr>
                            <a:rPr lang="en-US" sz="2400" b="1" i="1">
                              <a:solidFill>
                                <a:schemeClr val="tx1">
                                  <a:lumMod val="75000"/>
                                  <a:lumOff val="25000"/>
                                </a:schemeClr>
                              </a:solidFill>
                              <a:latin typeface="Cambria Math" panose="02040503050406030204" pitchFamily="18" charset="0"/>
                              <a:ea typeface="华文楷体" panose="02010600040101010101" pitchFamily="2" charset="-122"/>
                            </a:rPr>
                          </m:ctrlPr>
                        </m:sSubPr>
                        <m:e>
                          <m:r>
                            <a:rPr lang="en-US" sz="2400" b="1">
                              <a:solidFill>
                                <a:schemeClr val="tx1">
                                  <a:lumMod val="75000"/>
                                  <a:lumOff val="25000"/>
                                </a:schemeClr>
                              </a:solidFill>
                              <a:latin typeface="Cambria Math" panose="02040503050406030204" pitchFamily="18" charset="0"/>
                              <a:ea typeface="华文楷体" panose="02010600040101010101" pitchFamily="2" charset="-122"/>
                            </a:rPr>
                            <m:t>𝑤</m:t>
                          </m:r>
                        </m:e>
                        <m:sub>
                          <m:r>
                            <a:rPr lang="en-US" sz="2400" b="1">
                              <a:solidFill>
                                <a:schemeClr val="tx1">
                                  <a:lumMod val="75000"/>
                                  <a:lumOff val="25000"/>
                                </a:schemeClr>
                              </a:solidFill>
                              <a:latin typeface="Cambria Math" panose="02040503050406030204" pitchFamily="18" charset="0"/>
                              <a:ea typeface="华文楷体" panose="02010600040101010101" pitchFamily="2" charset="-122"/>
                            </a:rPr>
                            <m:t>𝑗𝑘</m:t>
                          </m:r>
                        </m:sub>
                      </m:sSub>
                    </m:oMath>
                  </m:oMathPara>
                </a14:m>
                <a:endParaRPr lang="zh-CN" altLang="en-US" sz="2400" b="1" dirty="0">
                  <a:solidFill>
                    <a:schemeClr val="tx1">
                      <a:lumMod val="75000"/>
                      <a:lumOff val="25000"/>
                    </a:schemeClr>
                  </a:solidFill>
                  <a:ea typeface="华文楷体" panose="02010600040101010101" pitchFamily="2" charset="-122"/>
                </a:endParaRPr>
              </a:p>
            </p:txBody>
          </p:sp>
        </mc:Choice>
        <mc:Fallback xmlns="">
          <p:sp>
            <p:nvSpPr>
              <p:cNvPr id="7" name="TextBox 30">
                <a:extLst>
                  <a:ext uri="{FF2B5EF4-FFF2-40B4-BE49-F238E27FC236}">
                    <a16:creationId xmlns:a16="http://schemas.microsoft.com/office/drawing/2014/main" id="{79290E81-9B27-60A6-3CD7-E0DC7F18CFA4}"/>
                  </a:ext>
                </a:extLst>
              </p:cNvPr>
              <p:cNvSpPr txBox="1">
                <a:spLocks noRot="1" noChangeAspect="1" noMove="1" noResize="1" noEditPoints="1" noAdjustHandles="1" noChangeArrowheads="1" noChangeShapeType="1" noTextEdit="1"/>
              </p:cNvSpPr>
              <p:nvPr/>
            </p:nvSpPr>
            <p:spPr>
              <a:xfrm>
                <a:off x="1066800" y="914379"/>
                <a:ext cx="1219200" cy="496674"/>
              </a:xfrm>
              <a:prstGeom prst="rect">
                <a:avLst/>
              </a:prstGeom>
              <a:blipFill>
                <a:blip r:embed="rId3"/>
                <a:stretch>
                  <a:fillRect b="-15385"/>
                </a:stretch>
              </a:blipFill>
              <a:ln>
                <a:noFill/>
              </a:ln>
            </p:spPr>
            <p:txBody>
              <a:bodyPr/>
              <a:lstStyle/>
              <a:p>
                <a:r>
                  <a:rPr lang="en-CN">
                    <a:noFill/>
                  </a:rPr>
                  <a:t> </a:t>
                </a:r>
              </a:p>
            </p:txBody>
          </p:sp>
        </mc:Fallback>
      </mc:AlternateContent>
      <p:cxnSp>
        <p:nvCxnSpPr>
          <p:cNvPr id="8" name="直接连接符 24">
            <a:extLst>
              <a:ext uri="{FF2B5EF4-FFF2-40B4-BE49-F238E27FC236}">
                <a16:creationId xmlns:a16="http://schemas.microsoft.com/office/drawing/2014/main" id="{CF3E6025-87DA-8637-5B12-CBFAC59D8EE5}"/>
              </a:ext>
            </a:extLst>
          </p:cNvPr>
          <p:cNvCxnSpPr/>
          <p:nvPr/>
        </p:nvCxnSpPr>
        <p:spPr>
          <a:xfrm>
            <a:off x="1712422" y="6551357"/>
            <a:ext cx="98007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29">
                <a:extLst>
                  <a:ext uri="{FF2B5EF4-FFF2-40B4-BE49-F238E27FC236}">
                    <a16:creationId xmlns:a16="http://schemas.microsoft.com/office/drawing/2014/main" id="{8C742E50-5993-0EC3-1DA7-82BC53D49900}"/>
                  </a:ext>
                </a:extLst>
              </p:cNvPr>
              <p:cNvSpPr txBox="1"/>
              <p:nvPr/>
            </p:nvSpPr>
            <p:spPr>
              <a:xfrm>
                <a:off x="759286" y="1518545"/>
                <a:ext cx="8229600" cy="436664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125000"/>
                  </a:lnSpc>
                </a:pPr>
                <a:r>
                  <a:rPr lang="en-US" sz="1800" dirty="0" err="1">
                    <a:effectLst/>
                    <a:latin typeface="楷体" panose="02010609060101010101" pitchFamily="49" charset="-122"/>
                    <a:ea typeface="楷体" panose="02010609060101010101" pitchFamily="49" charset="-122"/>
                    <a:cs typeface="Times New Roman" panose="02020603050405020304" pitchFamily="18" charset="0"/>
                  </a:rPr>
                  <a:t>每次修改的值</a:t>
                </a:r>
                <a:r>
                  <a:rPr lang="en-US" sz="1800" dirty="0">
                    <a:effectLst/>
                    <a:latin typeface="楷体" panose="02010609060101010101" pitchFamily="49" charset="-122"/>
                    <a:ea typeface="楷体" panose="02010609060101010101" pitchFamily="49" charset="-122"/>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Cambria" panose="02040503050406030204" pitchFamily="18" charset="0"/>
                        <a:cs typeface="Times New Roman" panose="02020603050405020304" pitchFamily="18" charset="0"/>
                      </a:rPr>
                      <m:t>𝛥</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oMath>
                </a14:m>
                <a:r>
                  <a:rPr lang="en-US" sz="1800" dirty="0" err="1">
                    <a:effectLst/>
                    <a:latin typeface="楷体" panose="02010609060101010101" pitchFamily="49" charset="-122"/>
                    <a:ea typeface="楷体" panose="02010609060101010101" pitchFamily="49" charset="-122"/>
                    <a:cs typeface="Times New Roman" panose="02020603050405020304" pitchFamily="18" charset="0"/>
                  </a:rPr>
                  <a:t>要使得网络沿着E的梯度下降方向改善，从而达到收敛的效果，因此权值变化量的定义公式如下</a:t>
                </a:r>
                <a:r>
                  <a:rPr lang="en-US" sz="1800" dirty="0">
                    <a:effectLst/>
                    <a:latin typeface="楷体" panose="02010609060101010101" pitchFamily="49" charset="-122"/>
                    <a:ea typeface="楷体" panose="02010609060101010101" pitchFamily="49"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mbria" panose="02040503050406030204" pitchFamily="18" charset="0"/>
                          <a:cs typeface="Times New Roman" panose="02020603050405020304" pitchFamily="18" charset="0"/>
                        </a:rPr>
                        <m:t>𝛥</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𝜂</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den>
                      </m:f>
                    </m:oMath>
                  </m:oMathPara>
                </a14:m>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a:p>
                <a:pPr>
                  <a:lnSpc>
                    <a:spcPct val="125000"/>
                  </a:lnSpc>
                </a:pPr>
                <a:r>
                  <a:rPr lang="en-US" sz="1800" dirty="0" err="1">
                    <a:effectLst/>
                    <a:latin typeface="楷体" panose="02010609060101010101" pitchFamily="49" charset="-122"/>
                    <a:ea typeface="楷体" panose="02010609060101010101" pitchFamily="49" charset="-122"/>
                    <a:cs typeface="Times New Roman" panose="02020603050405020304" pitchFamily="18" charset="0"/>
                  </a:rPr>
                  <a:t>其中</a:t>
                </a:r>
                <a:r>
                  <a:rPr lang="en-US" sz="1800" dirty="0">
                    <a:effectLst/>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r>
                      <a:rPr lang="en-US" sz="1800" i="1">
                        <a:effectLst/>
                        <a:latin typeface="Cambria Math" panose="02040503050406030204" pitchFamily="18" charset="0"/>
                        <a:ea typeface="Cambria" panose="02040503050406030204" pitchFamily="18" charset="0"/>
                        <a:cs typeface="Times New Roman" panose="02020603050405020304" pitchFamily="18" charset="0"/>
                      </a:rPr>
                      <m:t>𝜂</m:t>
                    </m:r>
                  </m:oMath>
                </a14:m>
                <a:r>
                  <a:rPr lang="en-US" sz="1800" dirty="0" err="1">
                    <a:effectLst/>
                    <a:latin typeface="楷体" panose="02010609060101010101" pitchFamily="49" charset="-122"/>
                    <a:ea typeface="楷体" panose="02010609060101010101" pitchFamily="49" charset="-122"/>
                    <a:cs typeface="Times New Roman" panose="02020603050405020304" pitchFamily="18" charset="0"/>
                  </a:rPr>
                  <a:t>为增益因子，取值范围为</a:t>
                </a:r>
                <a:r>
                  <a:rPr lang="en-US" sz="1800" dirty="0">
                    <a:effectLst/>
                    <a:latin typeface="楷体" panose="02010609060101010101" pitchFamily="49" charset="-122"/>
                    <a:ea typeface="楷体" panose="02010609060101010101" pitchFamily="49" charset="-122"/>
                    <a:cs typeface="Times New Roman" panose="02020603050405020304" pitchFamily="18" charset="0"/>
                  </a:rPr>
                  <a:t>[0,1]，</a:t>
                </a:r>
                <a:r>
                  <a:rPr lang="en-US" sz="1800" dirty="0" err="1">
                    <a:effectLst/>
                    <a:latin typeface="楷体" panose="02010609060101010101" pitchFamily="49" charset="-122"/>
                    <a:ea typeface="楷体" panose="02010609060101010101" pitchFamily="49" charset="-122"/>
                    <a:cs typeface="Times New Roman" panose="02020603050405020304" pitchFamily="18" charset="0"/>
                  </a:rPr>
                  <a:t>取值和算法收敛速度有关</a:t>
                </a:r>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a:p>
                <a:pPr>
                  <a:lnSpc>
                    <a:spcPct val="125000"/>
                  </a:lnSpc>
                </a:pPr>
                <a:r>
                  <a:rPr lang="en-US" sz="1800" dirty="0" err="1">
                    <a:effectLst/>
                    <a:latin typeface="楷体" panose="02010609060101010101" pitchFamily="49" charset="-122"/>
                    <a:ea typeface="楷体" panose="02010609060101010101" pitchFamily="49" charset="-122"/>
                    <a:cs typeface="Times New Roman" panose="02020603050405020304" pitchFamily="18" charset="0"/>
                  </a:rPr>
                  <a:t>由偏导数的“链导法则</a:t>
                </a:r>
                <a:r>
                  <a:rPr lang="en-US" sz="1800" dirty="0">
                    <a:effectLst/>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den>
                    </m:f>
                    <m:r>
                      <a:rPr lang="en-US" sz="1800">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den>
                    </m:f>
                    <m:r>
                      <a:rPr lang="en-US" sz="1800">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den>
                    </m:f>
                  </m:oMath>
                </a14:m>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a:p>
                <a:pPr>
                  <a:lnSpc>
                    <a:spcPct val="125000"/>
                  </a:lnSpc>
                </a:pPr>
                <a:r>
                  <a:rPr lang="en-US" sz="1800" dirty="0" err="1">
                    <a:effectLst/>
                    <a:latin typeface="楷体" panose="02010609060101010101" pitchFamily="49" charset="-122"/>
                    <a:ea typeface="楷体" panose="02010609060101010101" pitchFamily="49" charset="-122"/>
                    <a:cs typeface="Times New Roman" panose="02020603050405020304" pitchFamily="18" charset="0"/>
                  </a:rPr>
                  <a:t>记</a:t>
                </a:r>
                <a14:m>
                  <m:oMath xmlns:m="http://schemas.openxmlformats.org/officeDocument/2006/math">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𝛿</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den>
                    </m:f>
                  </m:oMath>
                </a14:m>
                <a:r>
                  <a:rPr lang="en-US" sz="1800" dirty="0">
                    <a:effectLst/>
                    <a:latin typeface="楷体" panose="02010609060101010101" pitchFamily="49" charset="-122"/>
                    <a:ea typeface="楷体" panose="02010609060101010101" pitchFamily="49" charset="-122"/>
                    <a:cs typeface="Times New Roman" panose="02020603050405020304" pitchFamily="18" charset="0"/>
                  </a:rPr>
                  <a:t>,</a:t>
                </a:r>
              </a:p>
              <a:p>
                <a:pPr>
                  <a:lnSpc>
                    <a:spcPct val="125000"/>
                  </a:lnSpc>
                </a:pPr>
                <a:r>
                  <a:rPr lang="en-US" sz="1800" dirty="0" err="1">
                    <a:effectLst/>
                    <a:latin typeface="楷体" panose="02010609060101010101" pitchFamily="49" charset="-122"/>
                    <a:ea typeface="楷体" panose="02010609060101010101" pitchFamily="49" charset="-122"/>
                    <a:cs typeface="Times New Roman" panose="02020603050405020304" pitchFamily="18" charset="0"/>
                  </a:rPr>
                  <a:t>且</a:t>
                </a:r>
                <a14:m>
                  <m:oMath xmlns:m="http://schemas.openxmlformats.org/officeDocument/2006/math">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den>
                    </m:f>
                    <m:r>
                      <a:rPr lang="en-US" sz="1800">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den>
                    </m:f>
                    <m:nary>
                      <m:naryPr>
                        <m:chr m:val="∑"/>
                        <m:limLoc m:val="undOv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panose="02040503050406030204" pitchFamily="18" charset="0"/>
                            <a:cs typeface="Times New Roman" panose="02020603050405020304" pitchFamily="18" charset="0"/>
                          </a:rPr>
                          <m:t>𝑚</m:t>
                        </m:r>
                      </m:sup>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e>
                    </m:nary>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oMath>
                </a14:m>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a:p>
                <a:pPr>
                  <a:lnSpc>
                    <a:spcPct val="125000"/>
                  </a:lnSpc>
                </a:pPr>
                <a:r>
                  <a:rPr lang="zh-CN" altLang="en-US" sz="1800" dirty="0">
                    <a:effectLst/>
                    <a:latin typeface="楷体" panose="02010609060101010101" pitchFamily="49" charset="-122"/>
                    <a:ea typeface="楷体" panose="02010609060101010101" pitchFamily="49" charset="-122"/>
                    <a:cs typeface="Times New Roman" panose="02020603050405020304" pitchFamily="18" charset="0"/>
                  </a:rPr>
                  <a:t>最终有</a:t>
                </a:r>
                <a:endParaRPr lang="en-US" sz="1800" i="1" dirty="0">
                  <a:effectLst/>
                  <a:latin typeface="Cambria Math" panose="02040503050406030204" pitchFamily="18" charset="0"/>
                  <a:ea typeface="Cambria" panose="02040503050406030204" pitchFamily="18" charset="0"/>
                  <a:cs typeface="Times New Roman" panose="02020603050405020304" pitchFamily="18" charset="0"/>
                </a:endParaRPr>
              </a:p>
              <a:p>
                <a:pPr>
                  <a:lnSpc>
                    <a:spcPct val="125000"/>
                  </a:lnSpc>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Cambria" panose="02040503050406030204" pitchFamily="18" charset="0"/>
                          <a:cs typeface="Times New Roman" panose="02020603050405020304" pitchFamily="18" charset="0"/>
                        </a:rPr>
                        <m:t>𝛥</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𝜂</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𝛿</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oMath>
                  </m:oMathPara>
                </a14:m>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9" name="TextBox 29">
                <a:extLst>
                  <a:ext uri="{FF2B5EF4-FFF2-40B4-BE49-F238E27FC236}">
                    <a16:creationId xmlns:a16="http://schemas.microsoft.com/office/drawing/2014/main" id="{8C742E50-5993-0EC3-1DA7-82BC53D49900}"/>
                  </a:ext>
                </a:extLst>
              </p:cNvPr>
              <p:cNvSpPr txBox="1">
                <a:spLocks noRot="1" noChangeAspect="1" noMove="1" noResize="1" noEditPoints="1" noAdjustHandles="1" noChangeArrowheads="1" noChangeShapeType="1" noTextEdit="1"/>
              </p:cNvSpPr>
              <p:nvPr/>
            </p:nvSpPr>
            <p:spPr>
              <a:xfrm>
                <a:off x="759286" y="1518545"/>
                <a:ext cx="8229600" cy="4366645"/>
              </a:xfrm>
              <a:prstGeom prst="rect">
                <a:avLst/>
              </a:prstGeom>
              <a:blipFill>
                <a:blip r:embed="rId4"/>
                <a:stretch>
                  <a:fillRect l="-772" r="-309"/>
                </a:stretch>
              </a:blipFill>
            </p:spPr>
            <p:txBody>
              <a:bodyPr/>
              <a:lstStyle/>
              <a:p>
                <a:r>
                  <a:rPr lang="en-CN">
                    <a:noFill/>
                  </a:rPr>
                  <a:t> </a:t>
                </a:r>
              </a:p>
            </p:txBody>
          </p:sp>
        </mc:Fallback>
      </mc:AlternateContent>
      <p:sp>
        <p:nvSpPr>
          <p:cNvPr id="11" name="矩形 38">
            <a:extLst>
              <a:ext uri="{FF2B5EF4-FFF2-40B4-BE49-F238E27FC236}">
                <a16:creationId xmlns:a16="http://schemas.microsoft.com/office/drawing/2014/main" id="{5AAD7C4F-60AE-D936-E04A-C900BC200CFB}"/>
              </a:ext>
            </a:extLst>
          </p:cNvPr>
          <p:cNvSpPr/>
          <p:nvPr/>
        </p:nvSpPr>
        <p:spPr>
          <a:xfrm>
            <a:off x="795722" y="1027128"/>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bject 2">
            <a:extLst>
              <a:ext uri="{FF2B5EF4-FFF2-40B4-BE49-F238E27FC236}">
                <a16:creationId xmlns:a16="http://schemas.microsoft.com/office/drawing/2014/main" id="{B3E075B6-3911-C69E-C193-7297AEC749A6}"/>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—BP</a:t>
            </a:r>
            <a:endParaRPr sz="3600" spc="-5" dirty="0">
              <a:latin typeface="Arial" panose="020B0604020202020204"/>
              <a:cs typeface="Arial" panose="020B0604020202020204"/>
            </a:endParaRPr>
          </a:p>
        </p:txBody>
      </p:sp>
    </p:spTree>
    <p:extLst>
      <p:ext uri="{BB962C8B-B14F-4D97-AF65-F5344CB8AC3E}">
        <p14:creationId xmlns:p14="http://schemas.microsoft.com/office/powerpoint/2010/main" val="3114580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C76C29FB-5C0C-F58A-1D91-BFEB92BE2601}"/>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—BP</a:t>
            </a:r>
            <a:endParaRPr sz="3600" spc="-5" dirty="0">
              <a:latin typeface="Arial" panose="020B0604020202020204"/>
              <a:cs typeface="Arial" panose="020B0604020202020204"/>
            </a:endParaRPr>
          </a:p>
        </p:txBody>
      </p:sp>
      <mc:AlternateContent xmlns:mc="http://schemas.openxmlformats.org/markup-compatibility/2006" xmlns:a14="http://schemas.microsoft.com/office/drawing/2010/main">
        <mc:Choice Requires="a14">
          <p:sp>
            <p:nvSpPr>
              <p:cNvPr id="10" name="TextBox 29">
                <a:extLst>
                  <a:ext uri="{FF2B5EF4-FFF2-40B4-BE49-F238E27FC236}">
                    <a16:creationId xmlns:a16="http://schemas.microsoft.com/office/drawing/2014/main" id="{D8F84554-05EB-0611-91D5-52DCB0E0974D}"/>
                  </a:ext>
                </a:extLst>
              </p:cNvPr>
              <p:cNvSpPr txBox="1"/>
              <p:nvPr/>
            </p:nvSpPr>
            <p:spPr>
              <a:xfrm>
                <a:off x="919743" y="1418468"/>
                <a:ext cx="7995657" cy="4093108"/>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分为</a:t>
                </a:r>
                <a:r>
                  <a:rPr lang="zh-CN" altLang="en-US" sz="1800" b="1" dirty="0">
                    <a:solidFill>
                      <a:srgbClr val="FF0000"/>
                    </a:solidFill>
                    <a:latin typeface="楷体" panose="02010609060101010101" pitchFamily="49" charset="-122"/>
                    <a:ea typeface="楷体" panose="02010609060101010101" pitchFamily="49" charset="-122"/>
                    <a:cs typeface="楷体" panose="02010609060101010101" pitchFamily="49" charset="-122"/>
                  </a:rPr>
                  <a:t>输出层</a:t>
                </a: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和</a:t>
                </a:r>
                <a:r>
                  <a:rPr lang="zh-CN" altLang="en-US" sz="1800" b="1" dirty="0">
                    <a:solidFill>
                      <a:srgbClr val="FF0000"/>
                    </a:solidFill>
                    <a:latin typeface="楷体" panose="02010609060101010101" pitchFamily="49" charset="-122"/>
                    <a:ea typeface="楷体" panose="02010609060101010101" pitchFamily="49" charset="-122"/>
                    <a:cs typeface="楷体" panose="02010609060101010101" pitchFamily="49" charset="-122"/>
                  </a:rPr>
                  <a:t>隐含层</a:t>
                </a: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两种情况：</a:t>
                </a:r>
                <a:endParaRPr lang="en-US" altLang="zh-CN"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a:p>
                <a:pPr>
                  <a:lnSpc>
                    <a:spcPct val="150000"/>
                  </a:lnSpc>
                  <a:spcBef>
                    <a:spcPts val="900"/>
                  </a:spcBef>
                  <a:spcAft>
                    <a:spcPts val="900"/>
                  </a:spcAft>
                </a:pPr>
                <a:r>
                  <a:rPr lang="en-US" sz="1800" dirty="0">
                    <a:effectLst/>
                    <a:latin typeface="楷体" panose="02010609060101010101" pitchFamily="49" charset="-122"/>
                    <a:ea typeface="楷体" panose="02010609060101010101" pitchFamily="49" charset="-122"/>
                    <a:cs typeface="Times New Roman" panose="02020603050405020304" pitchFamily="18" charset="0"/>
                  </a:rPr>
                  <a:t>(1)</a:t>
                </a:r>
                <a:r>
                  <a:rPr lang="en-US" sz="1800" dirty="0" err="1">
                    <a:effectLst/>
                    <a:latin typeface="楷体" panose="02010609060101010101" pitchFamily="49" charset="-122"/>
                    <a:ea typeface="楷体" panose="02010609060101010101" pitchFamily="49" charset="-122"/>
                    <a:cs typeface="Times New Roman" panose="02020603050405020304" pitchFamily="18" charset="0"/>
                  </a:rPr>
                  <a:t>节点k为</a:t>
                </a:r>
                <a:r>
                  <a:rPr lang="en-US" sz="1800" b="1" dirty="0" err="1">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输出层</a:t>
                </a:r>
                <a:r>
                  <a:rPr lang="en-US" sz="1800" dirty="0" err="1">
                    <a:effectLst/>
                    <a:latin typeface="楷体" panose="02010609060101010101" pitchFamily="49" charset="-122"/>
                    <a:ea typeface="楷体" panose="02010609060101010101" pitchFamily="49" charset="-122"/>
                    <a:cs typeface="Times New Roman" panose="02020603050405020304" pitchFamily="18" charset="0"/>
                  </a:rPr>
                  <a:t>,有</a:t>
                </a:r>
                <a14:m>
                  <m:oMath xmlns:m="http://schemas.openxmlformats.org/officeDocument/2006/math">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oMath>
                </a14:m>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a:p>
                <a:pPr>
                  <a:spcBef>
                    <a:spcPts val="900"/>
                  </a:spcBef>
                  <a:spcAft>
                    <a:spcPts val="900"/>
                  </a:spcAft>
                </a:pPr>
                <a14:m>
                  <m:oMathPara xmlns:m="http://schemas.openxmlformats.org/officeDocument/2006/math">
                    <m:oMathParaPr>
                      <m:jc m:val="left"/>
                    </m:oMathParaPr>
                    <m:oMath xmlns:m="http://schemas.openxmlformats.org/officeDocument/2006/math">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𝛿</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den>
                      </m:f>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den>
                      </m:f>
                      <m:r>
                        <a:rPr lang="en-US" sz="1800">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den>
                      </m:f>
                    </m:oMath>
                  </m:oMathPara>
                </a14:m>
                <a:endParaRPr lang="en-US" sz="1800" i="1" dirty="0">
                  <a:effectLst/>
                  <a:latin typeface="楷体" panose="02010609060101010101" pitchFamily="49" charset="-122"/>
                  <a:ea typeface="楷体" panose="02010609060101010101" pitchFamily="49" charset="-122"/>
                  <a:cs typeface="Times New Roman" panose="02020603050405020304" pitchFamily="18" charset="0"/>
                </a:endParaRPr>
              </a:p>
              <a:p>
                <a:pPr>
                  <a:spcBef>
                    <a:spcPts val="900"/>
                  </a:spcBef>
                  <a:spcAft>
                    <a:spcPts val="900"/>
                  </a:spcAft>
                </a:pPr>
                <a14:m>
                  <m:oMathPara xmlns:m="http://schemas.openxmlformats.org/officeDocument/2006/math">
                    <m:oMathParaPr>
                      <m:jc m:val="left"/>
                    </m:oMathParaPr>
                    <m:oMath xmlns:m="http://schemas.openxmlformats.org/officeDocument/2006/math">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a:effectLst/>
                              <a:latin typeface="Cambria Math" panose="02040503050406030204" pitchFamily="18" charset="0"/>
                              <a:ea typeface="Cambria" panose="02040503050406030204" pitchFamily="18" charset="0"/>
                              <a:cs typeface="Times New Roman" panose="02020603050405020304" pitchFamily="18" charset="0"/>
                            </a:rPr>
                            <m:t>𝜕</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f>
                                <m:f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num>
                                <m:den>
                                  <m:r>
                                    <a:rPr lang="en-US" sz="1800" i="1">
                                      <a:effectLst/>
                                      <a:latin typeface="Cambria Math" panose="02040503050406030204" pitchFamily="18" charset="0"/>
                                      <a:ea typeface="Cambria" panose="02040503050406030204" pitchFamily="18" charset="0"/>
                                      <a:cs typeface="Times New Roman" panose="02020603050405020304" pitchFamily="18" charset="0"/>
                                    </a:rPr>
                                    <m:t>2</m:t>
                                  </m:r>
                                </m:den>
                              </m:f>
                              <m:nary>
                                <m:naryPr>
                                  <m:chr m:val="∑"/>
                                  <m:limLoc m:val="undOv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panose="02040503050406030204" pitchFamily="18" charset="0"/>
                                      <a:cs typeface="Times New Roman" panose="02020603050405020304" pitchFamily="18" charset="0"/>
                                    </a:rPr>
                                    <m:t>𝑙</m:t>
                                  </m:r>
                                </m:sup>
                                <m:e>
                                  <m:sSup>
                                    <m:sSup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pPr>
                                    <m:e>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𝑑</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r>
                                            <a:rPr lang="en-US" sz="1800" i="1">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d>
                                    </m:e>
                                    <m:sup>
                                      <m:r>
                                        <a:rPr lang="en-US" sz="1800" i="1">
                                          <a:effectLst/>
                                          <a:latin typeface="Cambria Math" panose="02040503050406030204" pitchFamily="18" charset="0"/>
                                          <a:ea typeface="Cambria" panose="02040503050406030204" pitchFamily="18" charset="0"/>
                                          <a:cs typeface="Times New Roman" panose="02020603050405020304" pitchFamily="18" charset="0"/>
                                        </a:rPr>
                                        <m:t>2</m:t>
                                      </m:r>
                                    </m:sup>
                                  </m:sSup>
                                </m:e>
                              </m:nary>
                            </m:e>
                          </m:d>
                        </m:num>
                        <m:den>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den>
                      </m:f>
                      <m:r>
                        <a:rPr lang="en-US" sz="1800">
                          <a:effectLst/>
                          <a:latin typeface="Cambria Math" panose="02040503050406030204" pitchFamily="18" charset="0"/>
                          <a:ea typeface="Cambria" panose="02040503050406030204" pitchFamily="18" charset="0"/>
                          <a:cs typeface="Times New Roman" panose="02020603050405020304" pitchFamily="18" charset="0"/>
                        </a:rPr>
                        <m:t>·</m:t>
                      </m:r>
                      <m:sSup>
                        <m:sSup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𝑓</m:t>
                          </m:r>
                        </m:e>
                        <m:sup>
                          <m:r>
                            <a:rPr lang="en-US" sz="1800" i="1">
                              <a:effectLst/>
                              <a:latin typeface="Cambria Math" panose="02040503050406030204" pitchFamily="18" charset="0"/>
                              <a:ea typeface="Cambria" panose="02040503050406030204" pitchFamily="18" charset="0"/>
                              <a:cs typeface="Times New Roman" panose="02020603050405020304" pitchFamily="18" charset="0"/>
                            </a:rPr>
                            <m:t>′</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d>
                        </m:sup>
                      </m:sSup>
                    </m:oMath>
                  </m:oMathPara>
                </a14:m>
                <a:endParaRPr lang="en-US" sz="1800" i="1" dirty="0">
                  <a:effectLst/>
                  <a:latin typeface="楷体" panose="02010609060101010101" pitchFamily="49" charset="-122"/>
                  <a:ea typeface="楷体" panose="02010609060101010101" pitchFamily="49" charset="-122"/>
                  <a:cs typeface="Times New Roman" panose="02020603050405020304" pitchFamily="18" charset="0"/>
                </a:endParaRPr>
              </a:p>
              <a:p>
                <a:pPr>
                  <a:spcBef>
                    <a:spcPts val="900"/>
                  </a:spcBef>
                  <a:spcAft>
                    <a:spcPts val="900"/>
                  </a:spcAft>
                </a:pPr>
                <a14:m>
                  <m:oMathPara xmlns:m="http://schemas.openxmlformats.org/officeDocument/2006/math">
                    <m:oMathParaPr>
                      <m:jc m:val="left"/>
                    </m:oMathParaPr>
                    <m:oMath xmlns:m="http://schemas.openxmlformats.org/officeDocument/2006/math">
                      <m:r>
                        <a:rPr lang="en-US" sz="1800">
                          <a:effectLst/>
                          <a:latin typeface="Cambria Math" panose="02040503050406030204" pitchFamily="18" charset="0"/>
                          <a:ea typeface="Cambria" panose="02040503050406030204" pitchFamily="18" charset="0"/>
                          <a:cs typeface="Times New Roman" panose="02020603050405020304" pitchFamily="18" charset="0"/>
                        </a:rPr>
                        <m:t>=</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𝑑</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r>
                            <a:rPr lang="en-US" sz="1800" i="1">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d>
                      <m:r>
                        <a:rPr lang="en-US" sz="1800" i="1">
                          <a:effectLst/>
                          <a:latin typeface="Cambria Math" panose="02040503050406030204" pitchFamily="18" charset="0"/>
                          <a:ea typeface="Cambria" panose="02040503050406030204" pitchFamily="18" charset="0"/>
                          <a:cs typeface="Times New Roman" panose="02020603050405020304" pitchFamily="18" charset="0"/>
                        </a:rPr>
                        <m:t>𝑓</m:t>
                      </m:r>
                      <m:r>
                        <a:rPr lang="en-US" sz="1800" i="1">
                          <a:effectLst/>
                          <a:latin typeface="Cambria Math" panose="02040503050406030204" pitchFamily="18" charset="0"/>
                          <a:ea typeface="Cambria" panose="02040503050406030204" pitchFamily="18" charset="0"/>
                          <a:cs typeface="Times New Roman" panose="02020603050405020304" pitchFamily="18" charset="0"/>
                        </a:rPr>
                        <m:t>′</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d>
                      <m:r>
                        <a:rPr lang="en-US" sz="1800">
                          <a:effectLst/>
                          <a:latin typeface="Cambria Math" panose="02040503050406030204" pitchFamily="18" charset="0"/>
                          <a:ea typeface="Cambria" panose="02040503050406030204" pitchFamily="18" charset="0"/>
                          <a:cs typeface="Times New Roman" panose="02020603050405020304" pitchFamily="18" charset="0"/>
                        </a:rPr>
                        <m:t>=</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𝑑</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r>
                            <a:rPr lang="en-US" sz="1800" i="1">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d>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d>
                    </m:oMath>
                  </m:oMathPara>
                </a14:m>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a:p>
                <a:pPr>
                  <a:lnSpc>
                    <a:spcPct val="200000"/>
                  </a:lnSpc>
                  <a:spcBef>
                    <a:spcPts val="900"/>
                  </a:spcBef>
                  <a:spcAft>
                    <a:spcPts val="900"/>
                  </a:spcAft>
                </a:pPr>
                <a:r>
                  <a:rPr lang="zh-CN" altLang="en-US" sz="1800" dirty="0">
                    <a:latin typeface="楷体" panose="02010609060101010101" pitchFamily="49" charset="-122"/>
                    <a:ea typeface="楷体" panose="02010609060101010101" pitchFamily="49" charset="-122"/>
                  </a:rPr>
                  <a:t>最终，对于输出层节点，权值调整公式如下：</a:t>
                </a:r>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𝑡</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e>
                      </m:d>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𝑡</m:t>
                          </m:r>
                        </m:e>
                      </m:d>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𝜂</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𝑑</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r>
                            <a:rPr lang="en-US" sz="1800" i="1">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d>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d>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oMath>
                  </m:oMathPara>
                </a14:m>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10" name="TextBox 29">
                <a:extLst>
                  <a:ext uri="{FF2B5EF4-FFF2-40B4-BE49-F238E27FC236}">
                    <a16:creationId xmlns:a16="http://schemas.microsoft.com/office/drawing/2014/main" id="{D8F84554-05EB-0611-91D5-52DCB0E0974D}"/>
                  </a:ext>
                </a:extLst>
              </p:cNvPr>
              <p:cNvSpPr txBox="1">
                <a:spLocks noRot="1" noChangeAspect="1" noMove="1" noResize="1" noEditPoints="1" noAdjustHandles="1" noChangeArrowheads="1" noChangeShapeType="1" noTextEdit="1"/>
              </p:cNvSpPr>
              <p:nvPr/>
            </p:nvSpPr>
            <p:spPr>
              <a:xfrm>
                <a:off x="919743" y="1418468"/>
                <a:ext cx="7995657" cy="4093108"/>
              </a:xfrm>
              <a:prstGeom prst="rect">
                <a:avLst/>
              </a:prstGeom>
              <a:blipFill>
                <a:blip r:embed="rId3"/>
                <a:stretch>
                  <a:fillRect l="-634" t="-6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30">
                <a:extLst>
                  <a:ext uri="{FF2B5EF4-FFF2-40B4-BE49-F238E27FC236}">
                    <a16:creationId xmlns:a16="http://schemas.microsoft.com/office/drawing/2014/main" id="{5562BA53-5816-12DD-FA30-FF78965AD2F7}"/>
                  </a:ext>
                </a:extLst>
              </p:cNvPr>
              <p:cNvSpPr txBox="1"/>
              <p:nvPr/>
            </p:nvSpPr>
            <p:spPr>
              <a:xfrm>
                <a:off x="1072811" y="866080"/>
                <a:ext cx="1365589" cy="461665"/>
              </a:xfrm>
              <a:prstGeom prst="rect">
                <a:avLst/>
              </a:prstGeom>
              <a:noFill/>
              <a:ln>
                <a:noFill/>
              </a:ln>
            </p:spPr>
            <p:txBody>
              <a:bodyPr wrap="square" rtlCol="0">
                <a:spAutoFit/>
              </a:bodyPr>
              <a:lstStyle/>
              <a:p>
                <a:r>
                  <a:rPr lang="en-US" altLang="zh-CN" sz="2400" b="1" dirty="0">
                    <a:solidFill>
                      <a:schemeClr val="tx1">
                        <a:lumMod val="75000"/>
                        <a:lumOff val="25000"/>
                      </a:schemeClr>
                    </a:solidFill>
                    <a:ea typeface="华文楷体" panose="02010600040101010101" pitchFamily="2" charset="-122"/>
                  </a:rPr>
                  <a:t>2:</a:t>
                </a:r>
                <a:r>
                  <a:rPr lang="zh-CN" altLang="en-US" sz="2400" b="1" dirty="0">
                    <a:solidFill>
                      <a:schemeClr val="tx1">
                        <a:lumMod val="75000"/>
                        <a:lumOff val="25000"/>
                      </a:schemeClr>
                    </a:solidFill>
                    <a:ea typeface="华文楷体" panose="02010600040101010101" pitchFamily="2" charset="-122"/>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𝑘</m:t>
                        </m:r>
                      </m:sub>
                    </m:sSub>
                  </m:oMath>
                </a14:m>
                <a:endParaRPr lang="zh-CN" altLang="en-US" sz="2400" b="1" dirty="0">
                  <a:solidFill>
                    <a:schemeClr val="tx1">
                      <a:lumMod val="75000"/>
                      <a:lumOff val="25000"/>
                    </a:schemeClr>
                  </a:solidFill>
                  <a:ea typeface="华文楷体" panose="02010600040101010101" pitchFamily="2" charset="-122"/>
                </a:endParaRPr>
              </a:p>
            </p:txBody>
          </p:sp>
        </mc:Choice>
        <mc:Fallback xmlns="">
          <p:sp>
            <p:nvSpPr>
              <p:cNvPr id="11" name="TextBox 30">
                <a:extLst>
                  <a:ext uri="{FF2B5EF4-FFF2-40B4-BE49-F238E27FC236}">
                    <a16:creationId xmlns:a16="http://schemas.microsoft.com/office/drawing/2014/main" id="{5562BA53-5816-12DD-FA30-FF78965AD2F7}"/>
                  </a:ext>
                </a:extLst>
              </p:cNvPr>
              <p:cNvSpPr txBox="1">
                <a:spLocks noRot="1" noChangeAspect="1" noMove="1" noResize="1" noEditPoints="1" noAdjustHandles="1" noChangeArrowheads="1" noChangeShapeType="1" noTextEdit="1"/>
              </p:cNvSpPr>
              <p:nvPr/>
            </p:nvSpPr>
            <p:spPr>
              <a:xfrm>
                <a:off x="1072811" y="866080"/>
                <a:ext cx="1365589" cy="461665"/>
              </a:xfrm>
              <a:prstGeom prst="rect">
                <a:avLst/>
              </a:prstGeom>
              <a:blipFill>
                <a:blip r:embed="rId4"/>
                <a:stretch>
                  <a:fillRect l="-7407" t="-8108" b="-29730"/>
                </a:stretch>
              </a:blipFill>
              <a:ln>
                <a:noFill/>
              </a:ln>
            </p:spPr>
            <p:txBody>
              <a:bodyPr/>
              <a:lstStyle/>
              <a:p>
                <a:r>
                  <a:rPr lang="en-CN">
                    <a:noFill/>
                  </a:rPr>
                  <a:t> </a:t>
                </a:r>
              </a:p>
            </p:txBody>
          </p:sp>
        </mc:Fallback>
      </mc:AlternateContent>
      <p:sp>
        <p:nvSpPr>
          <p:cNvPr id="13" name="矩形 31">
            <a:extLst>
              <a:ext uri="{FF2B5EF4-FFF2-40B4-BE49-F238E27FC236}">
                <a16:creationId xmlns:a16="http://schemas.microsoft.com/office/drawing/2014/main" id="{928F9BFB-E765-3C69-4B61-8E4686342291}"/>
              </a:ext>
            </a:extLst>
          </p:cNvPr>
          <p:cNvSpPr/>
          <p:nvPr/>
        </p:nvSpPr>
        <p:spPr>
          <a:xfrm>
            <a:off x="801733" y="978829"/>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8832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C76C29FB-5C0C-F58A-1D91-BFEB92BE2601}"/>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—BP</a:t>
            </a:r>
            <a:endParaRPr sz="3600" spc="-5" dirty="0">
              <a:latin typeface="Arial" panose="020B0604020202020204"/>
              <a:cs typeface="Arial" panose="020B0604020202020204"/>
            </a:endParaRPr>
          </a:p>
        </p:txBody>
      </p:sp>
      <mc:AlternateContent xmlns:mc="http://schemas.openxmlformats.org/markup-compatibility/2006" xmlns:a14="http://schemas.microsoft.com/office/drawing/2010/main">
        <mc:Choice Requires="a14">
          <p:sp>
            <p:nvSpPr>
              <p:cNvPr id="6" name="文本框 38">
                <a:extLst>
                  <a:ext uri="{FF2B5EF4-FFF2-40B4-BE49-F238E27FC236}">
                    <a16:creationId xmlns:a16="http://schemas.microsoft.com/office/drawing/2014/main" id="{A25CFE9D-BB4E-CEAB-5823-9E6F5F4CBF69}"/>
                  </a:ext>
                </a:extLst>
              </p:cNvPr>
              <p:cNvSpPr txBox="1"/>
              <p:nvPr/>
            </p:nvSpPr>
            <p:spPr>
              <a:xfrm>
                <a:off x="730711" y="917190"/>
                <a:ext cx="8248650" cy="5023619"/>
              </a:xfrm>
              <a:prstGeom prst="rect">
                <a:avLst/>
              </a:prstGeom>
              <a:noFill/>
            </p:spPr>
            <p:txBody>
              <a:bodyPr wrap="square">
                <a:spAutoFit/>
              </a:bodyPr>
              <a:lstStyle/>
              <a:p>
                <a:pPr>
                  <a:lnSpc>
                    <a:spcPct val="150000"/>
                  </a:lnSpc>
                </a:pPr>
                <a:r>
                  <a:rPr lang="en-US" dirty="0">
                    <a:effectLst/>
                    <a:latin typeface="楷体" panose="02010609060101010101" pitchFamily="49" charset="-122"/>
                    <a:ea typeface="楷体" panose="02010609060101010101" pitchFamily="49" charset="-122"/>
                    <a:cs typeface="Times New Roman" panose="02020603050405020304" pitchFamily="18" charset="0"/>
                  </a:rPr>
                  <a:t>(2)</a:t>
                </a:r>
                <a:r>
                  <a:rPr lang="en-US" dirty="0" err="1">
                    <a:effectLst/>
                    <a:latin typeface="楷体" panose="02010609060101010101" pitchFamily="49" charset="-122"/>
                    <a:ea typeface="楷体" panose="02010609060101010101" pitchFamily="49" charset="-122"/>
                    <a:cs typeface="Times New Roman" panose="02020603050405020304" pitchFamily="18" charset="0"/>
                  </a:rPr>
                  <a:t>节点k为</a:t>
                </a:r>
                <a:r>
                  <a:rPr lang="en-US" b="1" dirty="0" err="1">
                    <a:solidFill>
                      <a:srgbClr val="FF0000"/>
                    </a:solidFill>
                    <a:effectLst/>
                    <a:latin typeface="楷体" panose="02010609060101010101" pitchFamily="49" charset="-122"/>
                    <a:ea typeface="楷体" panose="02010609060101010101" pitchFamily="49" charset="-122"/>
                    <a:cs typeface="Times New Roman" panose="02020603050405020304" pitchFamily="18" charset="0"/>
                  </a:rPr>
                  <a:t>隐含层</a:t>
                </a:r>
                <a:r>
                  <a:rPr lang="en-US" dirty="0" err="1">
                    <a:effectLst/>
                    <a:latin typeface="楷体" panose="02010609060101010101" pitchFamily="49" charset="-122"/>
                    <a:ea typeface="楷体" panose="02010609060101010101" pitchFamily="49" charset="-122"/>
                    <a:cs typeface="Times New Roman" panose="02020603050405020304" pitchFamily="18" charset="0"/>
                  </a:rPr>
                  <a:t>,没有</a:t>
                </a:r>
                <a14:m>
                  <m:oMath xmlns:m="http://schemas.openxmlformats.org/officeDocument/2006/math">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sub>
                    </m:sSub>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𝑦</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sub>
                    </m:sSub>
                  </m:oMath>
                </a14:m>
                <a:r>
                  <a:rPr lang="en-US" dirty="0">
                    <a:effectLst/>
                    <a:latin typeface="楷体" panose="02010609060101010101" pitchFamily="49" charset="-122"/>
                    <a:ea typeface="楷体" panose="02010609060101010101" pitchFamily="49" charset="-122"/>
                    <a:cs typeface="Times New Roman" panose="02020603050405020304" pitchFamily="18" charset="0"/>
                  </a:rPr>
                  <a:t>，</a:t>
                </a:r>
                <a:r>
                  <a:rPr lang="en-US" dirty="0" err="1">
                    <a:effectLst/>
                    <a:latin typeface="楷体" panose="02010609060101010101" pitchFamily="49" charset="-122"/>
                    <a:ea typeface="楷体" panose="02010609060101010101" pitchFamily="49" charset="-122"/>
                    <a:cs typeface="Times New Roman" panose="02020603050405020304" pitchFamily="18" charset="0"/>
                  </a:rPr>
                  <a:t>下面用j来表示节点序号</a:t>
                </a:r>
                <a:endParaRPr lang="en-US" dirty="0">
                  <a:effectLst/>
                  <a:latin typeface="楷体" panose="02010609060101010101" pitchFamily="49" charset="-122"/>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𝛿</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den>
                      </m:f>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den>
                      </m:f>
                      <m:r>
                        <a:rPr lang="en-US">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den>
                      </m:f>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den>
                      </m:f>
                      <m:r>
                        <a:rPr lang="en-US" i="1">
                          <a:effectLst/>
                          <a:latin typeface="Cambria Math" panose="02040503050406030204" pitchFamily="18" charset="0"/>
                          <a:ea typeface="Cambria" panose="02040503050406030204" pitchFamily="18" charset="0"/>
                          <a:cs typeface="Times New Roman" panose="02020603050405020304" pitchFamily="18" charset="0"/>
                        </a:rPr>
                        <m:t>𝑓</m:t>
                      </m:r>
                      <m:r>
                        <a:rPr lang="en-US" i="1">
                          <a:effectLst/>
                          <a:latin typeface="Cambria Math" panose="02040503050406030204" pitchFamily="18" charset="0"/>
                          <a:ea typeface="Cambria" panose="02040503050406030204" pitchFamily="18" charset="0"/>
                          <a:cs typeface="Times New Roman" panose="02020603050405020304" pitchFamily="18" charset="0"/>
                        </a:rPr>
                        <m:t>′</m:t>
                      </m:r>
                      <m:d>
                        <m:dPr>
                          <m:ctrlPr>
                            <a:rPr lang="en-US"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e>
                      </m:d>
                    </m:oMath>
                  </m:oMathPara>
                </a14:m>
                <a:endParaRPr lang="en-US" dirty="0">
                  <a:effectLst/>
                  <a:latin typeface="楷体" panose="02010609060101010101" pitchFamily="49" charset="-122"/>
                  <a:ea typeface="楷体" panose="02010609060101010101" pitchFamily="49" charset="-122"/>
                  <a:cs typeface="Times New Roman" panose="02020603050405020304" pitchFamily="18" charset="0"/>
                </a:endParaRPr>
              </a:p>
              <a:p>
                <a:r>
                  <a:rPr lang="en-US" dirty="0" err="1">
                    <a:effectLst/>
                    <a:latin typeface="楷体" panose="02010609060101010101" pitchFamily="49" charset="-122"/>
                    <a:ea typeface="楷体" panose="02010609060101010101" pitchFamily="49" charset="-122"/>
                    <a:cs typeface="Times New Roman" panose="02020603050405020304" pitchFamily="18" charset="0"/>
                  </a:rPr>
                  <a:t>推导过程</a:t>
                </a:r>
                <a:endParaRPr lang="en-US" dirty="0">
                  <a:effectLst/>
                  <a:latin typeface="楷体" panose="02010609060101010101" pitchFamily="49" charset="-122"/>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den>
                      </m:f>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m:t>
                      </m:r>
                      <m:nary>
                        <m:naryPr>
                          <m:chr m:val="∑"/>
                          <m:limLoc m:val="undOvr"/>
                          <m:ctrlPr>
                            <a:rPr lang="en-US"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i="1">
                              <a:effectLst/>
                              <a:latin typeface="Cambria Math" panose="02040503050406030204" pitchFamily="18" charset="0"/>
                              <a:ea typeface="Cambria" panose="02040503050406030204" pitchFamily="18" charset="0"/>
                              <a:cs typeface="Times New Roman" panose="02020603050405020304" pitchFamily="18" charset="0"/>
                            </a:rPr>
                            <m:t>𝑙</m:t>
                          </m:r>
                        </m:sup>
                        <m:e>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sub>
                              </m:sSub>
                            </m:den>
                          </m:f>
                        </m:e>
                      </m:nary>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sub>
                          </m:sSub>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den>
                      </m:f>
                      <m:r>
                        <a:rPr lang="en-US">
                          <a:effectLst/>
                          <a:latin typeface="Cambria Math" panose="02040503050406030204" pitchFamily="18" charset="0"/>
                          <a:ea typeface="Cambria" panose="02040503050406030204" pitchFamily="18" charset="0"/>
                          <a:cs typeface="Times New Roman" panose="02020603050405020304" pitchFamily="18" charset="0"/>
                        </a:rPr>
                        <m:t>=</m:t>
                      </m:r>
                      <m:nary>
                        <m:naryPr>
                          <m:chr m:val="∑"/>
                          <m:limLoc m:val="undOvr"/>
                          <m:ctrlPr>
                            <a:rPr lang="en-US"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i="1">
                              <a:effectLst/>
                              <a:latin typeface="Cambria Math" panose="02040503050406030204" pitchFamily="18" charset="0"/>
                              <a:ea typeface="Cambria" panose="02040503050406030204" pitchFamily="18" charset="0"/>
                              <a:cs typeface="Times New Roman" panose="02020603050405020304" pitchFamily="18" charset="0"/>
                            </a:rPr>
                            <m:t>𝑙</m:t>
                          </m:r>
                        </m:sup>
                        <m:e>
                          <m:d>
                            <m:dPr>
                              <m:ctrlPr>
                                <a:rPr lang="en-US" i="1">
                                  <a:effectLst/>
                                  <a:latin typeface="Cambria Math" panose="02040503050406030204" pitchFamily="18" charset="0"/>
                                  <a:ea typeface="Cambria" panose="02040503050406030204" pitchFamily="18" charset="0"/>
                                  <a:cs typeface="Times New Roman" panose="02020603050405020304" pitchFamily="18" charset="0"/>
                                </a:rPr>
                              </m:ctrlPr>
                            </m:dPr>
                            <m:e>
                              <m:r>
                                <a:rPr lang="en-US"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sub>
                                  </m:sSub>
                                </m:den>
                              </m:f>
                            </m:e>
                          </m:d>
                        </m:e>
                      </m:nary>
                      <m:r>
                        <a:rPr lang="en-US">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den>
                      </m:f>
                      <m:d>
                        <m:dPr>
                          <m:ctrlPr>
                            <a:rPr lang="en-US" i="1">
                              <a:effectLst/>
                              <a:latin typeface="Cambria Math" panose="02040503050406030204" pitchFamily="18" charset="0"/>
                              <a:ea typeface="Cambria" panose="02040503050406030204" pitchFamily="18" charset="0"/>
                              <a:cs typeface="Times New Roman" panose="02020603050405020304" pitchFamily="18" charset="0"/>
                            </a:rPr>
                          </m:ctrlPr>
                        </m:dPr>
                        <m:e>
                          <m:nary>
                            <m:naryPr>
                              <m:chr m:val="∑"/>
                              <m:limLoc m:val="undOvr"/>
                              <m:ctrlPr>
                                <a:rPr lang="en-US"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i="1">
                                  <a:effectLst/>
                                  <a:latin typeface="Cambria Math" panose="02040503050406030204" pitchFamily="18" charset="0"/>
                                  <a:ea typeface="Cambria" panose="02040503050406030204" pitchFamily="18" charset="0"/>
                                  <a:cs typeface="Times New Roman" panose="02020603050405020304" pitchFamily="18" charset="0"/>
                                </a:rPr>
                                <m:t>𝑚</m:t>
                              </m:r>
                            </m:sup>
                            <m:e>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𝑗𝑘</m:t>
                                  </m:r>
                                </m:sub>
                              </m:sSub>
                            </m:e>
                          </m:nary>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m:t>
                              </m:r>
                            </m:sub>
                          </m:sSub>
                          <m:r>
                            <a:rPr lang="en-US" i="1">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𝜃</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sub>
                          </m:sSub>
                        </m:e>
                      </m:d>
                      <m:r>
                        <a:rPr lang="en-US">
                          <a:effectLst/>
                          <a:latin typeface="Cambria Math" panose="02040503050406030204" pitchFamily="18" charset="0"/>
                          <a:ea typeface="Cambria" panose="02040503050406030204" pitchFamily="18" charset="0"/>
                          <a:cs typeface="Times New Roman" panose="02020603050405020304" pitchFamily="18" charset="0"/>
                        </a:rPr>
                        <m:t>=</m:t>
                      </m:r>
                      <m:nary>
                        <m:naryPr>
                          <m:chr m:val="∑"/>
                          <m:limLoc m:val="undOvr"/>
                          <m:ctrlPr>
                            <a:rPr lang="en-US"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i="1">
                              <a:effectLst/>
                              <a:latin typeface="Cambria Math" panose="02040503050406030204" pitchFamily="18" charset="0"/>
                              <a:ea typeface="Cambria" panose="02040503050406030204" pitchFamily="18" charset="0"/>
                              <a:cs typeface="Times New Roman" panose="02020603050405020304" pitchFamily="18" charset="0"/>
                            </a:rPr>
                            <m:t>𝑙</m:t>
                          </m:r>
                        </m:sup>
                        <m:e>
                          <m:d>
                            <m:dPr>
                              <m:ctrlPr>
                                <a:rPr lang="en-US" i="1">
                                  <a:effectLst/>
                                  <a:latin typeface="Cambria Math" panose="02040503050406030204" pitchFamily="18" charset="0"/>
                                  <a:ea typeface="Cambria" panose="02040503050406030204" pitchFamily="18" charset="0"/>
                                  <a:cs typeface="Times New Roman" panose="02020603050405020304" pitchFamily="18" charset="0"/>
                                </a:rPr>
                              </m:ctrlPr>
                            </m:dPr>
                            <m:e>
                              <m:r>
                                <a:rPr lang="en-US" i="1">
                                  <a:effectLst/>
                                  <a:latin typeface="Cambria Math" panose="02040503050406030204" pitchFamily="18" charset="0"/>
                                  <a:ea typeface="Cambria" panose="02040503050406030204" pitchFamily="18" charset="0"/>
                                  <a:cs typeface="Times New Roman" panose="02020603050405020304" pitchFamily="18" charset="0"/>
                                </a:rPr>
                                <m:t>−</m:t>
                              </m:r>
                              <m:f>
                                <m:fPr>
                                  <m:ctrlPr>
                                    <a:rPr lang="en-US" i="1">
                                      <a:effectLst/>
                                      <a:latin typeface="Cambria Math" panose="02040503050406030204" pitchFamily="18" charset="0"/>
                                      <a:ea typeface="Cambria" panose="02040503050406030204" pitchFamily="18" charset="0"/>
                                      <a:cs typeface="Times New Roman" panose="02020603050405020304" pitchFamily="18" charset="0"/>
                                    </a:rPr>
                                  </m:ctrlPr>
                                </m:fPr>
                                <m:num>
                                  <m:r>
                                    <a:rPr lang="en-US">
                                      <a:effectLst/>
                                      <a:latin typeface="Cambria Math" panose="02040503050406030204" pitchFamily="18" charset="0"/>
                                      <a:ea typeface="Cambria" panose="02040503050406030204" pitchFamily="18" charset="0"/>
                                      <a:cs typeface="Times New Roman" panose="02020603050405020304" pitchFamily="18" charset="0"/>
                                    </a:rPr>
                                    <m:t>𝜕</m:t>
                                  </m:r>
                                  <m:r>
                                    <a:rPr lang="en-US" i="1">
                                      <a:effectLst/>
                                      <a:latin typeface="Cambria Math" panose="02040503050406030204" pitchFamily="18" charset="0"/>
                                      <a:ea typeface="Cambria" panose="02040503050406030204" pitchFamily="18" charset="0"/>
                                      <a:cs typeface="Times New Roman" panose="02020603050405020304" pitchFamily="18" charset="0"/>
                                    </a:rPr>
                                    <m:t>𝐸</m:t>
                                  </m:r>
                                </m:num>
                                <m:den>
                                  <m:r>
                                    <a:rPr lang="en-US">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𝑘</m:t>
                                      </m:r>
                                    </m:sub>
                                  </m:sSub>
                                </m:den>
                              </m:f>
                            </m:e>
                          </m:d>
                        </m:e>
                      </m:nary>
                      <m:sSub>
                        <m:sSubPr>
                          <m:ctrlPr>
                            <a:rPr lang="en-US"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i="1">
                              <a:effectLst/>
                              <a:latin typeface="Cambria Math" panose="02040503050406030204" pitchFamily="18" charset="0"/>
                              <a:ea typeface="Cambria" panose="02040503050406030204" pitchFamily="18" charset="0"/>
                              <a:cs typeface="Times New Roman" panose="02020603050405020304" pitchFamily="18" charset="0"/>
                            </a:rPr>
                            <m:t>𝑗𝑘</m:t>
                          </m:r>
                        </m:sub>
                      </m:sSub>
                    </m:oMath>
                  </m:oMathPara>
                </a14:m>
                <a:endParaRPr lang="en-US" dirty="0">
                  <a:effectLst/>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pPr>
                <a:r>
                  <a:rPr lang="en-US" sz="1800" dirty="0" err="1">
                    <a:effectLst/>
                    <a:latin typeface="楷体" panose="02010609060101010101" pitchFamily="49" charset="-122"/>
                    <a:ea typeface="楷体" panose="02010609060101010101" pitchFamily="49" charset="-122"/>
                    <a:cs typeface="Times New Roman" panose="02020603050405020304" pitchFamily="18" charset="0"/>
                  </a:rPr>
                  <a:t>所以</a:t>
                </a:r>
                <a14:m>
                  <m:oMath xmlns:m="http://schemas.openxmlformats.org/officeDocument/2006/math">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𝛿</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𝑓</m:t>
                    </m:r>
                    <m:r>
                      <a:rPr lang="en-US" sz="1800" i="1">
                        <a:effectLst/>
                        <a:latin typeface="Cambria Math" panose="02040503050406030204" pitchFamily="18" charset="0"/>
                        <a:ea typeface="Cambria" panose="02040503050406030204" pitchFamily="18" charset="0"/>
                        <a:cs typeface="Times New Roman" panose="02020603050405020304" pitchFamily="18" charset="0"/>
                      </a:rPr>
                      <m:t>′</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e>
                    </m:d>
                    <m:nary>
                      <m:naryPr>
                        <m:chr m:val="∑"/>
                        <m:limLoc m:val="undOv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panose="02040503050406030204" pitchFamily="18" charset="0"/>
                            <a:cs typeface="Times New Roman" panose="02020603050405020304" pitchFamily="18" charset="0"/>
                          </a:rPr>
                          <m:t>𝑙</m:t>
                        </m:r>
                      </m:sup>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𝛿</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nary>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𝑓</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e>
                    </m:d>
                    <m:d>
                      <m:dPr>
                        <m:begChr m:val="["/>
                        <m:endChr m:val="]"/>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r>
                          <a:rPr lang="en-US" sz="1800" i="1">
                            <a:effectLst/>
                            <a:latin typeface="Cambria Math" panose="02040503050406030204" pitchFamily="18" charset="0"/>
                            <a:ea typeface="Cambria" panose="02040503050406030204" pitchFamily="18" charset="0"/>
                            <a:cs typeface="Times New Roman" panose="02020603050405020304" pitchFamily="18" charset="0"/>
                          </a:rPr>
                          <m:t>𝑓</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𝐼</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e>
                        </m:d>
                      </m:e>
                    </m:d>
                    <m:nary>
                      <m:naryPr>
                        <m:chr m:val="∑"/>
                        <m:limLoc m:val="undOv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panose="02040503050406030204" pitchFamily="18" charset="0"/>
                            <a:cs typeface="Times New Roman" panose="02020603050405020304" pitchFamily="18" charset="0"/>
                          </a:rPr>
                          <m:t>𝑙</m:t>
                        </m:r>
                      </m:sup>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𝛿</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nary>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oMath>
                </a14:m>
                <a:endParaRPr lang="en-US" dirty="0">
                  <a:effectLst/>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spcBef>
                    <a:spcPts val="900"/>
                  </a:spcBef>
                  <a:spcAft>
                    <a:spcPts val="900"/>
                  </a:spcAft>
                </a:pPr>
                <a:r>
                  <a:rPr lang="en-US" sz="1800" dirty="0" err="1">
                    <a:effectLst/>
                    <a:latin typeface="楷体" panose="02010609060101010101" pitchFamily="49" charset="-122"/>
                    <a:ea typeface="楷体" panose="02010609060101010101" pitchFamily="49" charset="-122"/>
                    <a:cs typeface="Times New Roman" panose="02020603050405020304" pitchFamily="18" charset="0"/>
                  </a:rPr>
                  <a:t>最终，对于隐含层节点，带入后有</a:t>
                </a:r>
                <a:r>
                  <a:rPr lang="en-US" sz="1800" dirty="0">
                    <a:effectLst/>
                    <a:latin typeface="楷体" panose="02010609060101010101" pitchFamily="49" charset="-122"/>
                    <a:ea typeface="楷体" panose="02010609060101010101" pitchFamily="49" charset="-122"/>
                    <a:cs typeface="Times New Roman" panose="02020603050405020304" pitchFamily="18" charset="0"/>
                  </a:rPr>
                  <a:t>：</a:t>
                </a:r>
                <a:endParaRPr lang="en-US" dirty="0">
                  <a:latin typeface="楷体" panose="02010609060101010101" pitchFamily="49" charset="-122"/>
                  <a:ea typeface="楷体" panose="02010609060101010101" pitchFamily="49" charset="-122"/>
                  <a:cs typeface="Times New Roman" panose="02020603050405020304" pitchFamily="18" charset="0"/>
                </a:endParaRPr>
              </a:p>
              <a:p>
                <a:pPr>
                  <a:lnSpc>
                    <a:spcPct val="150000"/>
                  </a:lnSpc>
                  <a:spcBef>
                    <a:spcPts val="900"/>
                  </a:spcBef>
                  <a:spcAft>
                    <a:spcPts val="900"/>
                  </a:spcAft>
                </a:pPr>
                <a14:m>
                  <m:oMath xmlns:m="http://schemas.openxmlformats.org/officeDocument/2006/math">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zh-CN" altLang="en-US" sz="1800" b="0" i="1" smtClean="0">
                            <a:effectLst/>
                            <a:latin typeface="Cambria Math" panose="02040503050406030204" pitchFamily="18" charset="0"/>
                            <a:ea typeface="Cambria" panose="02040503050406030204" pitchFamily="18" charset="0"/>
                            <a:cs typeface="Times New Roman" panose="02020603050405020304" pitchFamily="18" charset="0"/>
                          </a:rPr>
                          <m:t>          </m:t>
                        </m:r>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𝑖𝑗</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𝑡</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e>
                    </m:d>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𝑖𝑗</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𝑡</m:t>
                        </m:r>
                      </m:e>
                    </m:d>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𝜂</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e>
                    </m:d>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nary>
                          <m:naryPr>
                            <m:chr m:val="∑"/>
                            <m:limLoc m:val="undOv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panose="02040503050406030204" pitchFamily="18" charset="0"/>
                                <a:cs typeface="Times New Roman" panose="02020603050405020304" pitchFamily="18" charset="0"/>
                              </a:rPr>
                              <m:t>𝑙</m:t>
                            </m:r>
                          </m:sup>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𝛿</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nary>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e>
                    </m:d>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𝑖</m:t>
                        </m:r>
                      </m:sub>
                    </m:sSub>
                  </m:oMath>
                </a14:m>
                <a:r>
                  <a:rPr lang="en-US" sz="1800" dirty="0">
                    <a:effectLst/>
                    <a:latin typeface="楷体" panose="02010609060101010101" pitchFamily="49" charset="-122"/>
                    <a:ea typeface="楷体" panose="02010609060101010101" pitchFamily="49" charset="-122"/>
                    <a:cs typeface="Times New Roman" panose="02020603050405020304" pitchFamily="18" charset="0"/>
                  </a:rPr>
                  <a:t> </a:t>
                </a:r>
              </a:p>
              <a:p>
                <a:pPr>
                  <a:spcBef>
                    <a:spcPts val="900"/>
                  </a:spcBef>
                  <a:spcAft>
                    <a:spcPts val="900"/>
                  </a:spcAft>
                </a:pPr>
                <a14:m>
                  <m:oMathPara xmlns:m="http://schemas.openxmlformats.org/officeDocument/2006/math">
                    <m:oMathParaPr>
                      <m:jc m:val="left"/>
                    </m:oMathParaPr>
                    <m:oMath xmlns:m="http://schemas.openxmlformats.org/officeDocument/2006/math">
                      <m:r>
                        <m:rPr>
                          <m:nor/>
                        </m:rPr>
                        <a:rPr lang="en-US" dirty="0">
                          <a:latin typeface="楷体" panose="02010609060101010101" pitchFamily="49" charset="-122"/>
                          <a:ea typeface="楷体" panose="02010609060101010101" pitchFamily="49" charset="-122"/>
                          <a:cs typeface="Times New Roman" panose="02020603050405020304" pitchFamily="18" charset="0"/>
                        </a:rPr>
                        <m:t>即</m:t>
                      </m:r>
                      <m:r>
                        <m:rPr>
                          <m:nor/>
                        </m:rPr>
                        <a:rPr lang="zh-CN" altLang="en-US" b="0" i="0" dirty="0" smtClean="0">
                          <a:latin typeface="楷体" panose="02010609060101010101" pitchFamily="49" charset="-122"/>
                          <a:ea typeface="楷体" panose="02010609060101010101" pitchFamily="49" charset="-122"/>
                          <a:cs typeface="Times New Roman" panose="02020603050405020304" pitchFamily="18" charset="0"/>
                        </a:rPr>
                        <m:t>  </m:t>
                      </m:r>
                      <m:r>
                        <a:rPr lang="zh-CN" altLang="en-US" b="0" i="1" dirty="0" smtClean="0">
                          <a:latin typeface="Cambria Math" panose="02040503050406030204" pitchFamily="18" charset="0"/>
                          <a:ea typeface="楷体" panose="02010609060101010101" pitchFamily="49" charset="-122"/>
                          <a:cs typeface="Times New Roman" panose="02020603050405020304" pitchFamily="18" charset="0"/>
                        </a:rPr>
                        <m:t> </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𝑖𝑗</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𝑡</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e>
                      </m:d>
                      <m:r>
                        <a:rPr lang="en-US" sz="1800">
                          <a:effectLst/>
                          <a:latin typeface="Cambria Math" panose="02040503050406030204" pitchFamily="18" charset="0"/>
                          <a:ea typeface="Cambria" panose="02040503050406030204" pitchFamily="18" charset="0"/>
                          <a:cs typeface="Times New Roman" panose="02020603050405020304" pitchFamily="18" charset="0"/>
                        </a:rPr>
                        <m:t>=</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𝑖𝑗</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𝑡</m:t>
                          </m:r>
                        </m:e>
                      </m:d>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𝜂</m:t>
                      </m:r>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e>
                      </m:d>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𝑂</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m:t>
                          </m:r>
                        </m:sub>
                      </m:sSub>
                      <m:d>
                        <m:d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dPr>
                        <m:e>
                          <m:nary>
                            <m:naryPr>
                              <m:chr m:val="∑"/>
                              <m:limLoc m:val="undOv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r>
                                <a:rPr lang="en-US" sz="1800">
                                  <a:effectLst/>
                                  <a:latin typeface="Cambria Math" panose="02040503050406030204" pitchFamily="18" charset="0"/>
                                  <a:ea typeface="Cambria" panose="02040503050406030204" pitchFamily="18" charset="0"/>
                                  <a:cs typeface="Times New Roman" panose="02020603050405020304" pitchFamily="18" charset="0"/>
                                </a:rPr>
                                <m:t>=</m:t>
                              </m:r>
                              <m:r>
                                <a:rPr lang="en-US" sz="1800" i="1">
                                  <a:effectLst/>
                                  <a:latin typeface="Cambria Math" panose="02040503050406030204" pitchFamily="18" charset="0"/>
                                  <a:ea typeface="Cambria" panose="02040503050406030204" pitchFamily="18" charset="0"/>
                                  <a:cs typeface="Times New Roman" panose="02020603050405020304" pitchFamily="18" charset="0"/>
                                </a:rPr>
                                <m:t>1</m:t>
                              </m:r>
                            </m:sub>
                            <m:sup>
                              <m:r>
                                <a:rPr lang="en-US" sz="1800" i="1">
                                  <a:effectLst/>
                                  <a:latin typeface="Cambria Math" panose="02040503050406030204" pitchFamily="18" charset="0"/>
                                  <a:ea typeface="Cambria" panose="02040503050406030204" pitchFamily="18" charset="0"/>
                                  <a:cs typeface="Times New Roman" panose="02020603050405020304" pitchFamily="18" charset="0"/>
                                </a:rPr>
                                <m:t>𝑙</m:t>
                              </m:r>
                            </m:sup>
                            <m:e>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𝛿</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𝑘</m:t>
                                  </m:r>
                                </m:sub>
                              </m:sSub>
                            </m:e>
                          </m:nary>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𝑗𝑘</m:t>
                              </m:r>
                            </m:sub>
                          </m:sSub>
                        </m:e>
                      </m:d>
                      <m:sSub>
                        <m:sSubPr>
                          <m:ctrlPr>
                            <a:rPr lang="en-US" sz="1800" i="1">
                              <a:effectLst/>
                              <a:latin typeface="Cambria Math" panose="02040503050406030204" pitchFamily="18" charset="0"/>
                              <a:ea typeface="Cambria"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mbria" panose="02040503050406030204" pitchFamily="18" charset="0"/>
                              <a:cs typeface="Times New Roman" panose="02020603050405020304" pitchFamily="18" charset="0"/>
                            </a:rPr>
                            <m:t>𝑥</m:t>
                          </m:r>
                        </m:e>
                        <m:sub>
                          <m:r>
                            <a:rPr lang="en-US" sz="1800" i="1">
                              <a:effectLst/>
                              <a:latin typeface="Cambria Math" panose="02040503050406030204" pitchFamily="18" charset="0"/>
                              <a:ea typeface="Cambria" panose="02040503050406030204" pitchFamily="18" charset="0"/>
                              <a:cs typeface="Times New Roman" panose="02020603050405020304" pitchFamily="18" charset="0"/>
                            </a:rPr>
                            <m:t>𝑖</m:t>
                          </m:r>
                        </m:sub>
                      </m:sSub>
                    </m:oMath>
                  </m:oMathPara>
                </a14:m>
                <a:endParaRPr lang="en-US" sz="1800" dirty="0">
                  <a:effectLst/>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6" name="文本框 38">
                <a:extLst>
                  <a:ext uri="{FF2B5EF4-FFF2-40B4-BE49-F238E27FC236}">
                    <a16:creationId xmlns:a16="http://schemas.microsoft.com/office/drawing/2014/main" id="{A25CFE9D-BB4E-CEAB-5823-9E6F5F4CBF69}"/>
                  </a:ext>
                </a:extLst>
              </p:cNvPr>
              <p:cNvSpPr txBox="1">
                <a:spLocks noRot="1" noChangeAspect="1" noMove="1" noResize="1" noEditPoints="1" noAdjustHandles="1" noChangeArrowheads="1" noChangeShapeType="1" noTextEdit="1"/>
              </p:cNvSpPr>
              <p:nvPr/>
            </p:nvSpPr>
            <p:spPr>
              <a:xfrm>
                <a:off x="730711" y="917190"/>
                <a:ext cx="8248650" cy="5023619"/>
              </a:xfrm>
              <a:prstGeom prst="rect">
                <a:avLst/>
              </a:prstGeom>
              <a:blipFill>
                <a:blip r:embed="rId3"/>
                <a:stretch>
                  <a:fillRect l="-614" b="-22922"/>
                </a:stretch>
              </a:blipFill>
            </p:spPr>
            <p:txBody>
              <a:bodyPr/>
              <a:lstStyle/>
              <a:p>
                <a:r>
                  <a:rPr lang="en-CN">
                    <a:noFill/>
                  </a:rPr>
                  <a:t> </a:t>
                </a:r>
              </a:p>
            </p:txBody>
          </p:sp>
        </mc:Fallback>
      </mc:AlternateContent>
    </p:spTree>
    <p:extLst>
      <p:ext uri="{BB962C8B-B14F-4D97-AF65-F5344CB8AC3E}">
        <p14:creationId xmlns:p14="http://schemas.microsoft.com/office/powerpoint/2010/main" val="68133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C76C29FB-5C0C-F58A-1D91-BFEB92BE2601}"/>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—BP</a:t>
            </a:r>
            <a:endParaRPr sz="3600" spc="-5" dirty="0">
              <a:latin typeface="Arial" panose="020B0604020202020204"/>
              <a:cs typeface="Arial" panose="020B0604020202020204"/>
            </a:endParaRPr>
          </a:p>
        </p:txBody>
      </p:sp>
      <mc:AlternateContent xmlns:mc="http://schemas.openxmlformats.org/markup-compatibility/2006" xmlns:a14="http://schemas.microsoft.com/office/drawing/2010/main">
        <mc:Choice Requires="a14">
          <p:sp>
            <p:nvSpPr>
              <p:cNvPr id="7" name="TextBox 29">
                <a:extLst>
                  <a:ext uri="{FF2B5EF4-FFF2-40B4-BE49-F238E27FC236}">
                    <a16:creationId xmlns:a16="http://schemas.microsoft.com/office/drawing/2014/main" id="{C04E449F-47D3-E8FB-7B44-4A5197708182}"/>
                  </a:ext>
                </a:extLst>
              </p:cNvPr>
              <p:cNvSpPr txBox="1"/>
              <p:nvPr/>
            </p:nvSpPr>
            <p:spPr>
              <a:xfrm>
                <a:off x="1061883" y="1202434"/>
                <a:ext cx="7960481" cy="55694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200000"/>
                  </a:lnSpc>
                </a:pP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输入初始参数，然后对每个训练样本</a:t>
                </a:r>
                <a:r>
                  <a:rPr lang="zh-CN" altLang="en-US" sz="1800" b="1" dirty="0">
                    <a:solidFill>
                      <a:srgbClr val="FF0000"/>
                    </a:solidFill>
                    <a:latin typeface="楷体" panose="02010609060101010101" pitchFamily="49" charset="-122"/>
                    <a:ea typeface="楷体" panose="02010609060101010101" pitchFamily="49" charset="-122"/>
                    <a:cs typeface="楷体" panose="02010609060101010101" pitchFamily="49" charset="-122"/>
                  </a:rPr>
                  <a:t>计算误差</a:t>
                </a: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a:t>
                </a:r>
                <a:r>
                  <a:rPr lang="zh-CN" altLang="en-US" sz="1800" b="1" dirty="0">
                    <a:solidFill>
                      <a:srgbClr val="FF0000"/>
                    </a:solidFill>
                    <a:latin typeface="楷体" panose="02010609060101010101" pitchFamily="49" charset="-122"/>
                    <a:ea typeface="楷体" panose="02010609060101010101" pitchFamily="49" charset="-122"/>
                    <a:cs typeface="楷体" panose="02010609060101010101" pitchFamily="49" charset="-122"/>
                  </a:rPr>
                  <a:t>调整权值</a:t>
                </a:r>
                <a:r>
                  <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rPr>
                  <a:t>，直到误差小于</a:t>
                </a:r>
                <a14:m>
                  <m:oMath xmlns:m="http://schemas.openxmlformats.org/officeDocument/2006/math">
                    <m:r>
                      <a:rPr lang="en-US" altLang="zh-CN" sz="1800" i="1" dirty="0">
                        <a:solidFill>
                          <a:schemeClr val="tx1">
                            <a:lumMod val="75000"/>
                            <a:lumOff val="25000"/>
                          </a:schemeClr>
                        </a:solidFill>
                        <a:latin typeface="Cambria Math" panose="02040503050406030204" pitchFamily="18" charset="0"/>
                        <a:ea typeface="楷体" panose="02010609060101010101" pitchFamily="49" charset="-122"/>
                        <a:cs typeface="Cambria Math" panose="02040503050406030204" pitchFamily="18" charset="0"/>
                      </a:rPr>
                      <m:t>𝜀</m:t>
                    </m:r>
                  </m:oMath>
                </a14:m>
                <a:endParaRPr lang="zh-CN" altLang="en-US" sz="1800" dirty="0">
                  <a:solidFill>
                    <a:schemeClr val="tx1">
                      <a:lumMod val="75000"/>
                      <a:lumOff val="25000"/>
                    </a:schemeClr>
                  </a:solidFill>
                  <a:latin typeface="楷体" panose="02010609060101010101" pitchFamily="49" charset="-122"/>
                  <a:ea typeface="楷体" panose="02010609060101010101" pitchFamily="49" charset="-122"/>
                  <a:cs typeface="楷体" panose="02010609060101010101" pitchFamily="49" charset="-122"/>
                </a:endParaRPr>
              </a:p>
            </p:txBody>
          </p:sp>
        </mc:Choice>
        <mc:Fallback xmlns="">
          <p:sp>
            <p:nvSpPr>
              <p:cNvPr id="7" name="TextBox 29">
                <a:extLst>
                  <a:ext uri="{FF2B5EF4-FFF2-40B4-BE49-F238E27FC236}">
                    <a16:creationId xmlns:a16="http://schemas.microsoft.com/office/drawing/2014/main" id="{C04E449F-47D3-E8FB-7B44-4A5197708182}"/>
                  </a:ext>
                </a:extLst>
              </p:cNvPr>
              <p:cNvSpPr txBox="1">
                <a:spLocks noRot="1" noChangeAspect="1" noMove="1" noResize="1" noEditPoints="1" noAdjustHandles="1" noChangeArrowheads="1" noChangeShapeType="1" noTextEdit="1"/>
              </p:cNvSpPr>
              <p:nvPr/>
            </p:nvSpPr>
            <p:spPr>
              <a:xfrm>
                <a:off x="1061883" y="1202434"/>
                <a:ext cx="7960481" cy="556947"/>
              </a:xfrm>
              <a:prstGeom prst="rect">
                <a:avLst/>
              </a:prstGeom>
              <a:blipFill>
                <a:blip r:embed="rId3"/>
                <a:stretch>
                  <a:fillRect l="-637" b="-13333"/>
                </a:stretch>
              </a:blipFill>
            </p:spPr>
            <p:txBody>
              <a:bodyPr/>
              <a:lstStyle/>
              <a:p>
                <a:r>
                  <a:rPr lang="en-CN">
                    <a:noFill/>
                  </a:rPr>
                  <a:t> </a:t>
                </a:r>
              </a:p>
            </p:txBody>
          </p:sp>
        </mc:Fallback>
      </mc:AlternateContent>
      <p:pic>
        <p:nvPicPr>
          <p:cNvPr id="9" name="图片 3">
            <a:extLst>
              <a:ext uri="{FF2B5EF4-FFF2-40B4-BE49-F238E27FC236}">
                <a16:creationId xmlns:a16="http://schemas.microsoft.com/office/drawing/2014/main" id="{3C6F4914-D6C0-4B54-1EAA-A5874E7041B6}"/>
              </a:ext>
            </a:extLst>
          </p:cNvPr>
          <p:cNvPicPr>
            <a:picLocks noChangeAspect="1"/>
          </p:cNvPicPr>
          <p:nvPr/>
        </p:nvPicPr>
        <p:blipFill>
          <a:blip r:embed="rId4"/>
          <a:stretch>
            <a:fillRect/>
          </a:stretch>
        </p:blipFill>
        <p:spPr>
          <a:xfrm>
            <a:off x="2209800" y="1933048"/>
            <a:ext cx="5114290" cy="3929380"/>
          </a:xfrm>
          <a:prstGeom prst="rect">
            <a:avLst/>
          </a:prstGeom>
        </p:spPr>
      </p:pic>
      <p:sp>
        <p:nvSpPr>
          <p:cNvPr id="14" name="TextBox 30">
            <a:extLst>
              <a:ext uri="{FF2B5EF4-FFF2-40B4-BE49-F238E27FC236}">
                <a16:creationId xmlns:a16="http://schemas.microsoft.com/office/drawing/2014/main" id="{BA4222DC-B9D5-8A5F-1620-51FA5300D63D}"/>
              </a:ext>
            </a:extLst>
          </p:cNvPr>
          <p:cNvSpPr txBox="1"/>
          <p:nvPr/>
        </p:nvSpPr>
        <p:spPr>
          <a:xfrm>
            <a:off x="1061883" y="823425"/>
            <a:ext cx="3998794" cy="461665"/>
          </a:xfrm>
          <a:prstGeom prst="rect">
            <a:avLst/>
          </a:prstGeom>
          <a:noFill/>
          <a:ln>
            <a:noFill/>
          </a:ln>
        </p:spPr>
        <p:txBody>
          <a:bodyPr wrap="square" rtlCol="0">
            <a:spAutoFit/>
          </a:bodyPr>
          <a:lstStyle/>
          <a:p>
            <a:r>
              <a:rPr lang="zh-CN" altLang="en-US" sz="2400" b="1">
                <a:solidFill>
                  <a:schemeClr val="tx1">
                    <a:lumMod val="75000"/>
                    <a:lumOff val="25000"/>
                  </a:schemeClr>
                </a:solidFill>
                <a:ea typeface="华文楷体" panose="02010600040101010101" pitchFamily="2" charset="-122"/>
              </a:rPr>
              <a:t>学习算法</a:t>
            </a:r>
            <a:endParaRPr lang="zh-CN" altLang="en-US" sz="2400" b="1" dirty="0">
              <a:solidFill>
                <a:schemeClr val="tx1">
                  <a:lumMod val="75000"/>
                  <a:lumOff val="25000"/>
                </a:schemeClr>
              </a:solidFill>
              <a:ea typeface="华文楷体" panose="02010600040101010101" pitchFamily="2" charset="-122"/>
            </a:endParaRPr>
          </a:p>
        </p:txBody>
      </p:sp>
      <p:sp>
        <p:nvSpPr>
          <p:cNvPr id="15" name="矩形 29">
            <a:extLst>
              <a:ext uri="{FF2B5EF4-FFF2-40B4-BE49-F238E27FC236}">
                <a16:creationId xmlns:a16="http://schemas.microsoft.com/office/drawing/2014/main" id="{7A447D66-E402-DDF4-1AE6-DFABBE6DC351}"/>
              </a:ext>
            </a:extLst>
          </p:cNvPr>
          <p:cNvSpPr/>
          <p:nvPr/>
        </p:nvSpPr>
        <p:spPr>
          <a:xfrm>
            <a:off x="790805" y="936174"/>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835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经典的神经网络</a:t>
            </a:r>
            <a:endParaRPr sz="3600" dirty="0">
              <a:latin typeface="Arial" panose="020B0604020202020204"/>
              <a:cs typeface="Arial" panose="020B0604020202020204"/>
            </a:endParaRPr>
          </a:p>
        </p:txBody>
      </p:sp>
      <p:pic>
        <p:nvPicPr>
          <p:cNvPr id="19458" name="Picture 2">
            <a:extLst>
              <a:ext uri="{FF2B5EF4-FFF2-40B4-BE49-F238E27FC236}">
                <a16:creationId xmlns:a16="http://schemas.microsoft.com/office/drawing/2014/main" id="{0BB792E6-A79F-8D8B-40AA-487468C9E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685800"/>
            <a:ext cx="3680192" cy="51702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77CE8B-E970-0E0A-B298-46278D871067}"/>
              </a:ext>
            </a:extLst>
          </p:cNvPr>
          <p:cNvSpPr txBox="1"/>
          <p:nvPr/>
        </p:nvSpPr>
        <p:spPr>
          <a:xfrm>
            <a:off x="778336" y="1371600"/>
            <a:ext cx="3965114" cy="3359831"/>
          </a:xfrm>
          <a:prstGeom prst="rect">
            <a:avLst/>
          </a:prstGeom>
          <a:noFill/>
        </p:spPr>
        <p:txBody>
          <a:bodyPr wrap="square">
            <a:spAutoFit/>
          </a:bodyPr>
          <a:lstStyle/>
          <a:p>
            <a:pPr algn="just">
              <a:lnSpc>
                <a:spcPct val="150000"/>
              </a:lnSpc>
            </a:pPr>
            <a:r>
              <a:rPr lang="zh-CN" altLang="en-US" sz="2400" dirty="0"/>
              <a:t>一个包含三个层次的神经网络。红色的是输入层，绿色的是输出层，紫色的是中间层（也叫隐藏层）。输入层有</a:t>
            </a:r>
            <a:r>
              <a:rPr lang="en-US" altLang="zh-CN" sz="2400" dirty="0"/>
              <a:t>3</a:t>
            </a:r>
            <a:r>
              <a:rPr lang="zh-CN" altLang="en-US" sz="2400" dirty="0"/>
              <a:t>个输入单元，隐藏层有</a:t>
            </a:r>
            <a:r>
              <a:rPr lang="en-US" altLang="zh-CN" sz="2400" dirty="0"/>
              <a:t>4</a:t>
            </a:r>
            <a:r>
              <a:rPr lang="zh-CN" altLang="en-US" sz="2400" dirty="0"/>
              <a:t>个单元，输出层有</a:t>
            </a:r>
            <a:r>
              <a:rPr lang="en-US" altLang="zh-CN" sz="2400" dirty="0"/>
              <a:t>2</a:t>
            </a:r>
            <a:r>
              <a:rPr lang="zh-CN" altLang="en-US" sz="2400" dirty="0"/>
              <a:t>个单元。</a:t>
            </a:r>
            <a:endParaRPr lang="en-CN" sz="2400" dirty="0"/>
          </a:p>
        </p:txBody>
      </p:sp>
    </p:spTree>
    <p:extLst>
      <p:ext uri="{BB962C8B-B14F-4D97-AF65-F5344CB8AC3E}">
        <p14:creationId xmlns:p14="http://schemas.microsoft.com/office/powerpoint/2010/main" val="3487652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C76C29FB-5C0C-F58A-1D91-BFEB92BE2601}"/>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—BP</a:t>
            </a:r>
            <a:endParaRPr sz="3600" spc="-5" dirty="0">
              <a:latin typeface="Arial" panose="020B0604020202020204"/>
              <a:cs typeface="Arial" panose="020B0604020202020204"/>
            </a:endParaRPr>
          </a:p>
        </p:txBody>
      </p:sp>
      <p:sp>
        <p:nvSpPr>
          <p:cNvPr id="10" name="TextBox 9">
            <a:extLst>
              <a:ext uri="{FF2B5EF4-FFF2-40B4-BE49-F238E27FC236}">
                <a16:creationId xmlns:a16="http://schemas.microsoft.com/office/drawing/2014/main" id="{856D8CDF-E473-6CC7-4856-63575ADC8ABB}"/>
              </a:ext>
            </a:extLst>
          </p:cNvPr>
          <p:cNvSpPr txBox="1"/>
          <p:nvPr/>
        </p:nvSpPr>
        <p:spPr>
          <a:xfrm>
            <a:off x="749761" y="1066800"/>
            <a:ext cx="7403640" cy="446410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400" b="0" i="0" dirty="0">
                <a:solidFill>
                  <a:srgbClr val="000000"/>
                </a:solidFill>
                <a:effectLst/>
                <a:latin typeface="Verdana" panose="020B0604030504040204" pitchFamily="34" charset="0"/>
              </a:rPr>
              <a:t>优化问题只是训练中的一个部分。机器学习问题之所以称为学习问题，而不是优化问题，就是因为它不仅要求数据在训练集上求得一个较小的误差，在测试集上也要表现好。</a:t>
            </a:r>
            <a:endParaRPr lang="en-US" altLang="zh-CN" sz="2400" b="0" i="0" dirty="0">
              <a:solidFill>
                <a:srgbClr val="000000"/>
              </a:solidFill>
              <a:effectLst/>
              <a:latin typeface="Verdana" panose="020B0604030504040204" pitchFamily="34" charset="0"/>
            </a:endParaRPr>
          </a:p>
          <a:p>
            <a:pPr marL="342900" indent="-342900" algn="just">
              <a:lnSpc>
                <a:spcPct val="150000"/>
              </a:lnSpc>
              <a:buFont typeface="Arial" panose="020B0604020202020204" pitchFamily="34" charset="0"/>
              <a:buChar char="•"/>
            </a:pPr>
            <a:endParaRPr lang="en-US" altLang="zh-CN" sz="2400" dirty="0">
              <a:solidFill>
                <a:srgbClr val="000000"/>
              </a:solidFill>
              <a:latin typeface="Verdana" panose="020B0604030504040204" pitchFamily="34" charset="0"/>
            </a:endParaRPr>
          </a:p>
          <a:p>
            <a:pPr marL="342900" indent="-342900" algn="just">
              <a:lnSpc>
                <a:spcPct val="150000"/>
              </a:lnSpc>
              <a:buFont typeface="Arial" panose="020B0604020202020204" pitchFamily="34" charset="0"/>
              <a:buChar char="•"/>
            </a:pPr>
            <a:r>
              <a:rPr lang="zh-CN" altLang="en-US" sz="2400" b="0" i="0" dirty="0">
                <a:solidFill>
                  <a:srgbClr val="000000"/>
                </a:solidFill>
                <a:effectLst/>
                <a:latin typeface="Verdana" panose="020B0604030504040204" pitchFamily="34" charset="0"/>
              </a:rPr>
              <a:t>提升模型在测试集上的预测效果的叫做</a:t>
            </a:r>
            <a:r>
              <a:rPr lang="zh-CN" altLang="en-US" sz="2400" b="1" i="0" dirty="0">
                <a:solidFill>
                  <a:srgbClr val="FF0000"/>
                </a:solidFill>
                <a:effectLst/>
                <a:latin typeface="Verdana" panose="020B0604030504040204" pitchFamily="34" charset="0"/>
              </a:rPr>
              <a:t>泛化</a:t>
            </a:r>
            <a:r>
              <a:rPr lang="zh-CN" altLang="en-US" sz="2400" b="0" i="0" dirty="0">
                <a:solidFill>
                  <a:srgbClr val="000000"/>
                </a:solidFill>
                <a:effectLst/>
                <a:latin typeface="Verdana" panose="020B0604030504040204" pitchFamily="34" charset="0"/>
              </a:rPr>
              <a:t>（</a:t>
            </a:r>
            <a:r>
              <a:rPr lang="en-US" sz="2400" b="0" i="0" dirty="0">
                <a:solidFill>
                  <a:srgbClr val="000000"/>
                </a:solidFill>
                <a:effectLst/>
                <a:latin typeface="Verdana" panose="020B0604030504040204" pitchFamily="34" charset="0"/>
              </a:rPr>
              <a:t>generalization），</a:t>
            </a:r>
            <a:r>
              <a:rPr lang="zh-CN" altLang="en-US" sz="2400" b="0" i="0" dirty="0">
                <a:solidFill>
                  <a:srgbClr val="000000"/>
                </a:solidFill>
                <a:effectLst/>
                <a:latin typeface="Verdana" panose="020B0604030504040204" pitchFamily="34" charset="0"/>
              </a:rPr>
              <a:t>相关方法被称作</a:t>
            </a:r>
            <a:r>
              <a:rPr lang="zh-CN" altLang="en-US" sz="2400" b="1" i="0" dirty="0">
                <a:solidFill>
                  <a:srgbClr val="FF0000"/>
                </a:solidFill>
                <a:effectLst/>
                <a:latin typeface="Verdana" panose="020B0604030504040204" pitchFamily="34" charset="0"/>
              </a:rPr>
              <a:t>正则化</a:t>
            </a:r>
            <a:r>
              <a:rPr lang="zh-CN" altLang="en-US" sz="2400" b="0" i="0" dirty="0">
                <a:solidFill>
                  <a:srgbClr val="000000"/>
                </a:solidFill>
                <a:effectLst/>
                <a:latin typeface="Verdana" panose="020B0604030504040204" pitchFamily="34" charset="0"/>
              </a:rPr>
              <a:t>（</a:t>
            </a:r>
            <a:r>
              <a:rPr lang="en-US" sz="2400" b="0" i="0" dirty="0">
                <a:solidFill>
                  <a:srgbClr val="000000"/>
                </a:solidFill>
                <a:effectLst/>
                <a:latin typeface="Verdana" panose="020B0604030504040204" pitchFamily="34" charset="0"/>
              </a:rPr>
              <a:t>regularization）。</a:t>
            </a:r>
            <a:endParaRPr lang="en-CN" sz="2400" dirty="0"/>
          </a:p>
        </p:txBody>
      </p:sp>
    </p:spTree>
    <p:extLst>
      <p:ext uri="{BB962C8B-B14F-4D97-AF65-F5344CB8AC3E}">
        <p14:creationId xmlns:p14="http://schemas.microsoft.com/office/powerpoint/2010/main" val="1120960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C76C29FB-5C0C-F58A-1D91-BFEB92BE2601}"/>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影响</a:t>
            </a:r>
            <a:endParaRPr sz="3600" spc="-5" dirty="0">
              <a:latin typeface="Arial" panose="020B0604020202020204"/>
              <a:cs typeface="Arial" panose="020B0604020202020204"/>
            </a:endParaRPr>
          </a:p>
        </p:txBody>
      </p:sp>
      <p:sp>
        <p:nvSpPr>
          <p:cNvPr id="5" name="TextBox 4">
            <a:extLst>
              <a:ext uri="{FF2B5EF4-FFF2-40B4-BE49-F238E27FC236}">
                <a16:creationId xmlns:a16="http://schemas.microsoft.com/office/drawing/2014/main" id="{D5151797-3837-D68F-9F63-21C0184C2B7A}"/>
              </a:ext>
            </a:extLst>
          </p:cNvPr>
          <p:cNvSpPr txBox="1"/>
          <p:nvPr/>
        </p:nvSpPr>
        <p:spPr>
          <a:xfrm>
            <a:off x="685800" y="1143000"/>
            <a:ext cx="8153400" cy="3170099"/>
          </a:xfrm>
          <a:prstGeom prst="rect">
            <a:avLst/>
          </a:prstGeom>
          <a:noFill/>
        </p:spPr>
        <p:txBody>
          <a:bodyPr wrap="square">
            <a:spAutoFit/>
          </a:bodyPr>
          <a:lstStyle/>
          <a:p>
            <a:pPr marL="285750" indent="-285750" algn="just">
              <a:buFont typeface="Arial" panose="020B0604020202020204" pitchFamily="34" charset="0"/>
              <a:buChar char="•"/>
            </a:pPr>
            <a:r>
              <a:rPr lang="zh-CN" altLang="en-US" sz="2000" b="0" i="0" dirty="0">
                <a:solidFill>
                  <a:srgbClr val="000000"/>
                </a:solidFill>
                <a:effectLst/>
                <a:latin typeface="Verdana" panose="020B0604030504040204" pitchFamily="34" charset="0"/>
              </a:rPr>
              <a:t>两层神经网络在多个地方的应用说明了其效用与价值。</a:t>
            </a:r>
            <a:r>
              <a:rPr lang="en-US" altLang="zh-CN" sz="2000" b="0" i="0" dirty="0">
                <a:solidFill>
                  <a:srgbClr val="000000"/>
                </a:solidFill>
                <a:effectLst/>
                <a:latin typeface="Verdana" panose="020B0604030504040204" pitchFamily="34" charset="0"/>
              </a:rPr>
              <a:t>10</a:t>
            </a:r>
            <a:r>
              <a:rPr lang="zh-CN" altLang="en-US" sz="2000" b="0" i="0" dirty="0">
                <a:solidFill>
                  <a:srgbClr val="000000"/>
                </a:solidFill>
                <a:effectLst/>
                <a:latin typeface="Verdana" panose="020B0604030504040204" pitchFamily="34" charset="0"/>
              </a:rPr>
              <a:t>年前困扰神经网络界的异或问题被轻松解决。神经网络在这个时候，已经可以发力于语音识别，图像识别，自动驾驶等多个领域。</a:t>
            </a:r>
          </a:p>
          <a:p>
            <a:pPr marL="285750" indent="-285750" algn="just">
              <a:buFont typeface="Arial" panose="020B0604020202020204" pitchFamily="34" charset="0"/>
              <a:buChar char="•"/>
            </a:pPr>
            <a:endParaRPr lang="en-US" altLang="zh-CN"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r>
              <a:rPr lang="zh-CN" altLang="en-US" sz="2000" b="0" i="0" dirty="0">
                <a:solidFill>
                  <a:srgbClr val="000000"/>
                </a:solidFill>
                <a:effectLst/>
                <a:latin typeface="Verdana" panose="020B0604030504040204" pitchFamily="34" charset="0"/>
              </a:rPr>
              <a:t>神经网络的学者们再次登上了</a:t>
            </a:r>
            <a:r>
              <a:rPr lang="en-US" altLang="zh-CN" sz="2000" b="0" i="0" dirty="0">
                <a:solidFill>
                  <a:srgbClr val="000000"/>
                </a:solidFill>
                <a:effectLst/>
                <a:latin typeface="Verdana" panose="020B0604030504040204" pitchFamily="34" charset="0"/>
              </a:rPr>
              <a:t>《</a:t>
            </a:r>
            <a:r>
              <a:rPr lang="zh-CN" altLang="en-US" sz="2000" b="0" i="0" dirty="0">
                <a:solidFill>
                  <a:srgbClr val="000000"/>
                </a:solidFill>
                <a:effectLst/>
                <a:latin typeface="Verdana" panose="020B0604030504040204" pitchFamily="34" charset="0"/>
              </a:rPr>
              <a:t>纽约时报</a:t>
            </a:r>
            <a:r>
              <a:rPr lang="en-US" altLang="zh-CN" sz="2000" b="0" i="0" dirty="0">
                <a:solidFill>
                  <a:srgbClr val="000000"/>
                </a:solidFill>
                <a:effectLst/>
                <a:latin typeface="Verdana" panose="020B0604030504040204" pitchFamily="34" charset="0"/>
              </a:rPr>
              <a:t>》</a:t>
            </a:r>
            <a:r>
              <a:rPr lang="zh-CN" altLang="en-US" sz="2000" b="0" i="0" dirty="0">
                <a:solidFill>
                  <a:srgbClr val="000000"/>
                </a:solidFill>
                <a:effectLst/>
                <a:latin typeface="Verdana" panose="020B0604030504040204" pitchFamily="34" charset="0"/>
              </a:rPr>
              <a:t>的专访。人们认为神经网络可以解决许多问题。就连娱乐界都开始受到了影响，当年的</a:t>
            </a:r>
            <a:r>
              <a:rPr lang="en-US" altLang="zh-CN" sz="2000" b="0" i="0" dirty="0">
                <a:solidFill>
                  <a:srgbClr val="000000"/>
                </a:solidFill>
                <a:effectLst/>
                <a:latin typeface="Verdana" panose="020B0604030504040204" pitchFamily="34" charset="0"/>
              </a:rPr>
              <a:t>《</a:t>
            </a:r>
            <a:r>
              <a:rPr lang="zh-CN" altLang="en-US" sz="2000" b="0" i="0" dirty="0">
                <a:solidFill>
                  <a:srgbClr val="000000"/>
                </a:solidFill>
                <a:effectLst/>
                <a:latin typeface="Verdana" panose="020B0604030504040204" pitchFamily="34" charset="0"/>
              </a:rPr>
              <a:t>终结者</a:t>
            </a:r>
            <a:r>
              <a:rPr lang="en-US" altLang="zh-CN" sz="2000" b="0" i="0" dirty="0">
                <a:solidFill>
                  <a:srgbClr val="000000"/>
                </a:solidFill>
                <a:effectLst/>
                <a:latin typeface="Verdana" panose="020B0604030504040204" pitchFamily="34" charset="0"/>
              </a:rPr>
              <a:t>》</a:t>
            </a:r>
            <a:r>
              <a:rPr lang="zh-CN" altLang="en-US" sz="2000" b="0" i="0" dirty="0">
                <a:solidFill>
                  <a:srgbClr val="000000"/>
                </a:solidFill>
                <a:effectLst/>
                <a:latin typeface="Verdana" panose="020B0604030504040204" pitchFamily="34" charset="0"/>
              </a:rPr>
              <a:t>电影中的阿诺都赶时髦地说一句：我的</a:t>
            </a:r>
            <a:r>
              <a:rPr lang="en-US" sz="2000" b="0" i="0" dirty="0">
                <a:solidFill>
                  <a:srgbClr val="000000"/>
                </a:solidFill>
                <a:effectLst/>
                <a:latin typeface="Verdana" panose="020B0604030504040204" pitchFamily="34" charset="0"/>
              </a:rPr>
              <a:t>CPU</a:t>
            </a:r>
            <a:r>
              <a:rPr lang="zh-CN" altLang="en-US" sz="2000" b="0" i="0" dirty="0">
                <a:solidFill>
                  <a:srgbClr val="000000"/>
                </a:solidFill>
                <a:effectLst/>
                <a:latin typeface="Verdana" panose="020B0604030504040204" pitchFamily="34" charset="0"/>
              </a:rPr>
              <a:t>是一个神经网络处理器，一个会学习的计算机。</a:t>
            </a:r>
            <a:endParaRPr lang="en-US" altLang="zh-CN"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endParaRPr lang="zh-CN" altLang="en-US"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r>
              <a:rPr lang="zh-CN" altLang="en-US" sz="2000" b="0" i="0" dirty="0">
                <a:solidFill>
                  <a:srgbClr val="000000"/>
                </a:solidFill>
                <a:effectLst/>
                <a:latin typeface="Verdana" panose="020B0604030504040204" pitchFamily="34" charset="0"/>
              </a:rPr>
              <a:t>但是神经网络仍然存在若干的问题</a:t>
            </a:r>
          </a:p>
        </p:txBody>
      </p:sp>
      <p:sp>
        <p:nvSpPr>
          <p:cNvPr id="7" name="TextBox 6">
            <a:extLst>
              <a:ext uri="{FF2B5EF4-FFF2-40B4-BE49-F238E27FC236}">
                <a16:creationId xmlns:a16="http://schemas.microsoft.com/office/drawing/2014/main" id="{83A077A3-93DD-930B-F97A-9DCE92A1313E}"/>
              </a:ext>
            </a:extLst>
          </p:cNvPr>
          <p:cNvSpPr txBox="1"/>
          <p:nvPr/>
        </p:nvSpPr>
        <p:spPr>
          <a:xfrm>
            <a:off x="990600" y="4514671"/>
            <a:ext cx="7848600" cy="1015663"/>
          </a:xfrm>
          <a:prstGeom prst="rect">
            <a:avLst/>
          </a:prstGeom>
          <a:noFill/>
        </p:spPr>
        <p:txBody>
          <a:bodyPr wrap="square">
            <a:spAutoFit/>
          </a:bodyPr>
          <a:lstStyle/>
          <a:p>
            <a:pPr algn="l">
              <a:buFont typeface="+mj-lt"/>
              <a:buAutoNum type="arabicPeriod"/>
            </a:pPr>
            <a:r>
              <a:rPr lang="zh-CN" altLang="en-US" sz="2000" b="0" i="0" dirty="0">
                <a:effectLst/>
                <a:latin typeface="Noto Sans" panose="020B0604020202020204" pitchFamily="34" charset="0"/>
              </a:rPr>
              <a:t> 一次神经网络的训练仍然耗时太久</a:t>
            </a:r>
          </a:p>
          <a:p>
            <a:pPr algn="l">
              <a:buFont typeface="+mj-lt"/>
              <a:buAutoNum type="arabicPeriod"/>
            </a:pPr>
            <a:r>
              <a:rPr lang="zh-CN" altLang="en-US" sz="2000" b="0" i="0" dirty="0">
                <a:effectLst/>
                <a:latin typeface="Noto Sans" panose="020B0604020202020204" pitchFamily="34" charset="0"/>
              </a:rPr>
              <a:t> 局部最优解问题，这使得神经网络的训练优化较为困难</a:t>
            </a:r>
          </a:p>
          <a:p>
            <a:pPr algn="l">
              <a:buFont typeface="+mj-lt"/>
              <a:buAutoNum type="arabicPeriod"/>
            </a:pPr>
            <a:r>
              <a:rPr lang="zh-CN" altLang="en-US" sz="2000" b="0" i="0" dirty="0">
                <a:effectLst/>
                <a:latin typeface="Noto Sans" panose="020B0604020202020204" pitchFamily="34" charset="0"/>
              </a:rPr>
              <a:t> 隐藏层的节点数需要调参，使用不太方便</a:t>
            </a:r>
          </a:p>
        </p:txBody>
      </p:sp>
    </p:spTree>
    <p:extLst>
      <p:ext uri="{BB962C8B-B14F-4D97-AF65-F5344CB8AC3E}">
        <p14:creationId xmlns:p14="http://schemas.microsoft.com/office/powerpoint/2010/main" val="788657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FAD9E5C-4352-7C93-A994-3A10EF367A6C}"/>
              </a:ext>
            </a:extLst>
          </p:cNvPr>
          <p:cNvSpPr txBox="1"/>
          <p:nvPr/>
        </p:nvSpPr>
        <p:spPr>
          <a:xfrm>
            <a:off x="685800" y="1066800"/>
            <a:ext cx="8003714" cy="4093428"/>
          </a:xfrm>
          <a:prstGeom prst="rect">
            <a:avLst/>
          </a:prstGeom>
          <a:noFill/>
        </p:spPr>
        <p:txBody>
          <a:bodyPr wrap="square">
            <a:spAutoFit/>
          </a:bodyPr>
          <a:lstStyle/>
          <a:p>
            <a:pPr marL="285750" indent="-285750" algn="just">
              <a:buFont typeface="Arial" panose="020B0604020202020204" pitchFamily="34" charset="0"/>
              <a:buChar char="•"/>
            </a:pPr>
            <a:r>
              <a:rPr lang="en-US" altLang="zh-CN" sz="2000" b="0" i="0" dirty="0">
                <a:solidFill>
                  <a:srgbClr val="000000"/>
                </a:solidFill>
                <a:effectLst/>
                <a:latin typeface="Verdana" panose="020B0604030504040204" pitchFamily="34" charset="0"/>
              </a:rPr>
              <a:t>90</a:t>
            </a:r>
            <a:r>
              <a:rPr lang="zh-CN" altLang="en-US" sz="2000" b="0" i="0" dirty="0">
                <a:solidFill>
                  <a:srgbClr val="000000"/>
                </a:solidFill>
                <a:effectLst/>
                <a:latin typeface="Verdana" panose="020B0604030504040204" pitchFamily="34" charset="0"/>
              </a:rPr>
              <a:t>年代中期，由</a:t>
            </a:r>
            <a:r>
              <a:rPr lang="en-US" sz="2000" b="0" i="0" dirty="0" err="1">
                <a:solidFill>
                  <a:srgbClr val="000000"/>
                </a:solidFill>
                <a:effectLst/>
                <a:latin typeface="Verdana" panose="020B0604030504040204" pitchFamily="34" charset="0"/>
              </a:rPr>
              <a:t>Vapnik</a:t>
            </a:r>
            <a:r>
              <a:rPr lang="zh-CN" altLang="en-US" sz="2000" b="0" i="0" dirty="0">
                <a:solidFill>
                  <a:srgbClr val="000000"/>
                </a:solidFill>
                <a:effectLst/>
                <a:latin typeface="Verdana" panose="020B0604030504040204" pitchFamily="34" charset="0"/>
              </a:rPr>
              <a:t>等人发明的</a:t>
            </a:r>
            <a:r>
              <a:rPr lang="en-US" sz="2000" b="0" i="0" dirty="0">
                <a:solidFill>
                  <a:srgbClr val="000000"/>
                </a:solidFill>
                <a:effectLst/>
                <a:latin typeface="Verdana" panose="020B0604030504040204" pitchFamily="34" charset="0"/>
              </a:rPr>
              <a:t>SVM</a:t>
            </a:r>
            <a:r>
              <a:rPr lang="zh-CN" altLang="en-US" sz="2000" b="0" i="0" dirty="0">
                <a:solidFill>
                  <a:srgbClr val="000000"/>
                </a:solidFill>
                <a:effectLst/>
                <a:latin typeface="Verdana" panose="020B0604030504040204" pitchFamily="34" charset="0"/>
              </a:rPr>
              <a:t>算法诞生，很快就在若干个方面体现出了对比神经网络的优势：无需调参；高效；全局最优解。基于以上种种理由，</a:t>
            </a:r>
            <a:r>
              <a:rPr lang="en-US" sz="2000" b="0" i="0" dirty="0">
                <a:solidFill>
                  <a:srgbClr val="000000"/>
                </a:solidFill>
                <a:effectLst/>
                <a:latin typeface="Verdana" panose="020B0604030504040204" pitchFamily="34" charset="0"/>
              </a:rPr>
              <a:t>SVM</a:t>
            </a:r>
            <a:r>
              <a:rPr lang="zh-CN" altLang="en-US" sz="2000" b="0" i="0" dirty="0">
                <a:solidFill>
                  <a:srgbClr val="000000"/>
                </a:solidFill>
                <a:effectLst/>
                <a:latin typeface="Verdana" panose="020B0604030504040204" pitchFamily="34" charset="0"/>
              </a:rPr>
              <a:t>迅速打败了神经网络算法成为主流。</a:t>
            </a:r>
            <a:endParaRPr lang="en-US" altLang="zh-CN"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endParaRPr lang="en-US" altLang="zh-CN"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endParaRPr lang="en-US" altLang="zh-CN" sz="2000" dirty="0">
              <a:solidFill>
                <a:srgbClr val="000000"/>
              </a:solidFill>
              <a:latin typeface="Verdana" panose="020B0604030504040204" pitchFamily="34" charset="0"/>
            </a:endParaRPr>
          </a:p>
          <a:p>
            <a:pPr marL="285750" indent="-285750" algn="just">
              <a:buFont typeface="Arial" panose="020B0604020202020204" pitchFamily="34" charset="0"/>
              <a:buChar char="•"/>
            </a:pPr>
            <a:endParaRPr lang="en-US" altLang="zh-CN"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endParaRPr lang="en-US" altLang="zh-CN" sz="2000" dirty="0">
              <a:solidFill>
                <a:srgbClr val="000000"/>
              </a:solidFill>
              <a:latin typeface="Verdana" panose="020B0604030504040204" pitchFamily="34" charset="0"/>
            </a:endParaRPr>
          </a:p>
          <a:p>
            <a:pPr marL="285750" indent="-285750" algn="just">
              <a:buFont typeface="Arial" panose="020B0604020202020204" pitchFamily="34" charset="0"/>
              <a:buChar char="•"/>
            </a:pPr>
            <a:endParaRPr lang="en-US" altLang="zh-CN"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endParaRPr lang="en-US" altLang="zh-CN"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endParaRPr lang="en-US" altLang="zh-CN" sz="2000"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r>
              <a:rPr lang="zh-CN" altLang="en-US" sz="2000" dirty="0"/>
              <a:t>神经网络的研究再次陷入了冰河期。当时，只要你的论文中包含神经网络相关的字眼，非常容易被会议和期刊拒收，研究界那时对神经网络的不待见可想而知。</a:t>
            </a:r>
            <a:endParaRPr lang="zh-CN" altLang="en-US" sz="2000" b="0" i="0" dirty="0">
              <a:solidFill>
                <a:srgbClr val="000000"/>
              </a:solidFill>
              <a:effectLst/>
              <a:latin typeface="Verdana" panose="020B0604030504040204" pitchFamily="34" charset="0"/>
            </a:endParaRPr>
          </a:p>
        </p:txBody>
      </p:sp>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两层神经网络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影响</a:t>
            </a:r>
            <a:endParaRPr sz="3600" spc="-5" dirty="0">
              <a:latin typeface="Arial" panose="020B0604020202020204"/>
              <a:cs typeface="Arial" panose="020B0604020202020204"/>
            </a:endParaRPr>
          </a:p>
        </p:txBody>
      </p:sp>
      <p:pic>
        <p:nvPicPr>
          <p:cNvPr id="59394" name="Picture 2">
            <a:extLst>
              <a:ext uri="{FF2B5EF4-FFF2-40B4-BE49-F238E27FC236}">
                <a16:creationId xmlns:a16="http://schemas.microsoft.com/office/drawing/2014/main" id="{5459710D-04BC-D8EB-D222-A06F30A35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133600"/>
            <a:ext cx="1150118" cy="1701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67D5181-CED8-B6E9-7332-4ABEEDB12EFF}"/>
              </a:ext>
            </a:extLst>
          </p:cNvPr>
          <p:cNvSpPr txBox="1"/>
          <p:nvPr/>
        </p:nvSpPr>
        <p:spPr>
          <a:xfrm>
            <a:off x="5960243" y="2799834"/>
            <a:ext cx="1735957"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Vladimir </a:t>
            </a:r>
            <a:r>
              <a:rPr lang="en-US" b="0" i="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Vapnik</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4213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FAD9E5C-4352-7C93-A994-3A10EF367A6C}"/>
              </a:ext>
            </a:extLst>
          </p:cNvPr>
          <p:cNvSpPr txBox="1"/>
          <p:nvPr/>
        </p:nvSpPr>
        <p:spPr>
          <a:xfrm>
            <a:off x="685800" y="1066800"/>
            <a:ext cx="6705600" cy="5016758"/>
          </a:xfrm>
          <a:prstGeom prst="rect">
            <a:avLst/>
          </a:prstGeom>
          <a:noFill/>
        </p:spPr>
        <p:txBody>
          <a:bodyPr wrap="square">
            <a:spAutoFit/>
          </a:bodyPr>
          <a:lstStyle/>
          <a:p>
            <a:pPr marL="285750" indent="-285750" algn="just">
              <a:buFont typeface="Arial" panose="020B0604020202020204" pitchFamily="34" charset="0"/>
              <a:buChar char="•"/>
            </a:pPr>
            <a:r>
              <a:rPr lang="en-US" altLang="zh-CN" sz="2000" dirty="0">
                <a:solidFill>
                  <a:srgbClr val="000000"/>
                </a:solidFill>
                <a:latin typeface="Verdana" panose="020B0604030504040204" pitchFamily="34" charset="0"/>
              </a:rPr>
              <a:t>2006</a:t>
            </a:r>
            <a:r>
              <a:rPr lang="zh-CN" altLang="en-US" sz="2000" dirty="0">
                <a:solidFill>
                  <a:srgbClr val="000000"/>
                </a:solidFill>
                <a:latin typeface="Verdana" panose="020B0604030504040204" pitchFamily="34" charset="0"/>
              </a:rPr>
              <a:t>年，</a:t>
            </a:r>
            <a:r>
              <a:rPr lang="en-US" sz="2000" dirty="0">
                <a:solidFill>
                  <a:srgbClr val="000000"/>
                </a:solidFill>
                <a:latin typeface="Verdana" panose="020B0604030504040204" pitchFamily="34" charset="0"/>
              </a:rPr>
              <a:t>Hinton</a:t>
            </a:r>
            <a:r>
              <a:rPr lang="zh-CN" altLang="en-US" sz="2000" dirty="0">
                <a:solidFill>
                  <a:srgbClr val="000000"/>
                </a:solidFill>
                <a:latin typeface="Verdana" panose="020B0604030504040204" pitchFamily="34" charset="0"/>
              </a:rPr>
              <a:t>在</a:t>
            </a:r>
            <a:r>
              <a:rPr lang="en-US" sz="2000" dirty="0">
                <a:solidFill>
                  <a:srgbClr val="000000"/>
                </a:solidFill>
                <a:latin typeface="Verdana" panose="020B0604030504040204" pitchFamily="34" charset="0"/>
              </a:rPr>
              <a:t>Science</a:t>
            </a:r>
            <a:r>
              <a:rPr lang="zh-CN" altLang="en-US" sz="2000" dirty="0">
                <a:solidFill>
                  <a:srgbClr val="000000"/>
                </a:solidFill>
                <a:latin typeface="Verdana" panose="020B0604030504040204" pitchFamily="34" charset="0"/>
              </a:rPr>
              <a:t>和相关期刊上发表了论文，首次提出了“深度信念网络”的概念。与传统的训练方式不同，“深度信念网络”有一个“预训练”（</a:t>
            </a:r>
            <a:r>
              <a:rPr lang="en-US" sz="2000" dirty="0">
                <a:solidFill>
                  <a:srgbClr val="000000"/>
                </a:solidFill>
                <a:latin typeface="Verdana" panose="020B0604030504040204" pitchFamily="34" charset="0"/>
              </a:rPr>
              <a:t>pre-training）</a:t>
            </a:r>
            <a:r>
              <a:rPr lang="zh-CN" altLang="en-US" sz="2000" dirty="0">
                <a:solidFill>
                  <a:srgbClr val="000000"/>
                </a:solidFill>
                <a:latin typeface="Verdana" panose="020B0604030504040204" pitchFamily="34" charset="0"/>
              </a:rPr>
              <a:t>的过程，这可以方便的让神经网络中的权值找到一个接近最优解的值，之后再使用“微调”</a:t>
            </a:r>
            <a:r>
              <a:rPr lang="en-US" altLang="zh-CN" sz="2000" dirty="0">
                <a:solidFill>
                  <a:srgbClr val="000000"/>
                </a:solidFill>
                <a:latin typeface="Verdana" panose="020B0604030504040204" pitchFamily="34" charset="0"/>
              </a:rPr>
              <a:t>(</a:t>
            </a:r>
            <a:r>
              <a:rPr lang="en-US" sz="2000" dirty="0">
                <a:solidFill>
                  <a:srgbClr val="000000"/>
                </a:solidFill>
                <a:latin typeface="Verdana" panose="020B0604030504040204" pitchFamily="34" charset="0"/>
              </a:rPr>
              <a:t>fine-tuning)</a:t>
            </a:r>
            <a:r>
              <a:rPr lang="zh-CN" altLang="en-US" sz="2000" dirty="0">
                <a:solidFill>
                  <a:srgbClr val="000000"/>
                </a:solidFill>
                <a:latin typeface="Verdana" panose="020B0604030504040204" pitchFamily="34" charset="0"/>
              </a:rPr>
              <a:t>技术来对整个网络进行优化训练。这两个技术的运用大幅度减少了训练多层神经网络的时间。他给多层神经网络相关的学习方法赋予了一个新名词</a:t>
            </a:r>
            <a:r>
              <a:rPr lang="en-US" altLang="zh-CN" sz="2000" dirty="0">
                <a:solidFill>
                  <a:srgbClr val="000000"/>
                </a:solidFill>
                <a:latin typeface="Verdana" panose="020B0604030504040204" pitchFamily="34" charset="0"/>
              </a:rPr>
              <a:t>—“</a:t>
            </a:r>
            <a:r>
              <a:rPr lang="zh-CN" altLang="en-US" sz="2000" dirty="0">
                <a:solidFill>
                  <a:srgbClr val="000000"/>
                </a:solidFill>
                <a:latin typeface="Verdana" panose="020B0604030504040204" pitchFamily="34" charset="0"/>
              </a:rPr>
              <a:t>深度学习”。</a:t>
            </a:r>
            <a:endParaRPr lang="en-US" altLang="zh-CN" sz="2000" dirty="0">
              <a:solidFill>
                <a:srgbClr val="000000"/>
              </a:solidFill>
              <a:latin typeface="Verdana" panose="020B0604030504040204" pitchFamily="34" charset="0"/>
            </a:endParaRPr>
          </a:p>
          <a:p>
            <a:pPr marL="285750" indent="-285750" algn="just">
              <a:buFont typeface="Arial" panose="020B0604020202020204" pitchFamily="34" charset="0"/>
              <a:buChar char="•"/>
            </a:pPr>
            <a:endParaRPr lang="zh-CN" altLang="en-US" sz="2000" dirty="0">
              <a:solidFill>
                <a:srgbClr val="000000"/>
              </a:solidFill>
              <a:latin typeface="Verdana" panose="020B0604030504040204" pitchFamily="34" charset="0"/>
            </a:endParaRPr>
          </a:p>
          <a:p>
            <a:pPr marL="285750" indent="-285750" algn="just">
              <a:buFont typeface="Arial" panose="020B0604020202020204" pitchFamily="34" charset="0"/>
              <a:buChar char="•"/>
            </a:pPr>
            <a:r>
              <a:rPr lang="en-US" altLang="zh-CN" sz="2000" dirty="0">
                <a:solidFill>
                  <a:srgbClr val="000000"/>
                </a:solidFill>
                <a:latin typeface="Verdana" panose="020B0604030504040204" pitchFamily="34" charset="0"/>
              </a:rPr>
              <a:t>2012</a:t>
            </a:r>
            <a:r>
              <a:rPr lang="zh-CN" altLang="en-US" sz="2000" dirty="0">
                <a:solidFill>
                  <a:srgbClr val="000000"/>
                </a:solidFill>
                <a:latin typeface="Verdana" panose="020B0604030504040204" pitchFamily="34" charset="0"/>
              </a:rPr>
              <a:t>年，深度学习技术又在图像识别领域大展拳脚。</a:t>
            </a:r>
            <a:r>
              <a:rPr lang="en-US" sz="2000" dirty="0">
                <a:solidFill>
                  <a:srgbClr val="000000"/>
                </a:solidFill>
                <a:latin typeface="Verdana" panose="020B0604030504040204" pitchFamily="34" charset="0"/>
              </a:rPr>
              <a:t>Hinton</a:t>
            </a:r>
            <a:r>
              <a:rPr lang="zh-CN" altLang="en-US" sz="2000" dirty="0">
                <a:solidFill>
                  <a:srgbClr val="000000"/>
                </a:solidFill>
                <a:latin typeface="Verdana" panose="020B0604030504040204" pitchFamily="34" charset="0"/>
              </a:rPr>
              <a:t>与他的学生在</a:t>
            </a:r>
            <a:r>
              <a:rPr lang="en-US" sz="2000" dirty="0">
                <a:solidFill>
                  <a:srgbClr val="000000"/>
                </a:solidFill>
                <a:latin typeface="Verdana" panose="020B0604030504040204" pitchFamily="34" charset="0"/>
              </a:rPr>
              <a:t>ImageNet</a:t>
            </a:r>
            <a:r>
              <a:rPr lang="zh-CN" altLang="en-US" sz="2000" dirty="0">
                <a:solidFill>
                  <a:srgbClr val="000000"/>
                </a:solidFill>
                <a:latin typeface="Verdana" panose="020B0604030504040204" pitchFamily="34" charset="0"/>
              </a:rPr>
              <a:t>竞赛中，用多层的卷积神经网络成功地对包含一千类别的一百万张图片进行了训练，取得了分类错误率</a:t>
            </a:r>
            <a:r>
              <a:rPr lang="en-US" altLang="zh-CN" sz="2000" dirty="0">
                <a:solidFill>
                  <a:srgbClr val="000000"/>
                </a:solidFill>
                <a:latin typeface="Verdana" panose="020B0604030504040204" pitchFamily="34" charset="0"/>
              </a:rPr>
              <a:t>15%</a:t>
            </a:r>
            <a:r>
              <a:rPr lang="zh-CN" altLang="en-US" sz="2000" dirty="0">
                <a:solidFill>
                  <a:srgbClr val="000000"/>
                </a:solidFill>
                <a:latin typeface="Verdana" panose="020B0604030504040204" pitchFamily="34" charset="0"/>
              </a:rPr>
              <a:t>的好成绩，这个成绩比第二名高了近</a:t>
            </a:r>
            <a:r>
              <a:rPr lang="en-US" altLang="zh-CN" sz="2000" dirty="0">
                <a:solidFill>
                  <a:srgbClr val="000000"/>
                </a:solidFill>
                <a:latin typeface="Verdana" panose="020B0604030504040204" pitchFamily="34" charset="0"/>
              </a:rPr>
              <a:t>11</a:t>
            </a:r>
            <a:r>
              <a:rPr lang="zh-CN" altLang="en-US" sz="2000" dirty="0">
                <a:solidFill>
                  <a:srgbClr val="000000"/>
                </a:solidFill>
                <a:latin typeface="Verdana" panose="020B0604030504040204" pitchFamily="34" charset="0"/>
              </a:rPr>
              <a:t>个百分点，充分证明了多层神经网络识别效果的优越性。</a:t>
            </a:r>
            <a:endParaRPr lang="en-US" altLang="zh-CN" sz="2000" b="0" i="0" dirty="0">
              <a:solidFill>
                <a:srgbClr val="000000"/>
              </a:solidFill>
              <a:effectLst/>
              <a:latin typeface="Verdana" panose="020B0604030504040204" pitchFamily="34" charset="0"/>
            </a:endParaRPr>
          </a:p>
        </p:txBody>
      </p:sp>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多层神经网络</a:t>
            </a:r>
            <a:endParaRPr sz="3600" spc="-5" dirty="0">
              <a:latin typeface="Arial" panose="020B0604020202020204"/>
              <a:cs typeface="Arial" panose="020B0604020202020204"/>
            </a:endParaRPr>
          </a:p>
        </p:txBody>
      </p:sp>
      <p:pic>
        <p:nvPicPr>
          <p:cNvPr id="60418" name="Picture 2">
            <a:extLst>
              <a:ext uri="{FF2B5EF4-FFF2-40B4-BE49-F238E27FC236}">
                <a16:creationId xmlns:a16="http://schemas.microsoft.com/office/drawing/2014/main" id="{20FDAFB0-05D3-251C-EE94-ED5A070E2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307550"/>
            <a:ext cx="1282700" cy="17026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B2287E-AC4F-5017-8275-D34170FDAA9D}"/>
              </a:ext>
            </a:extLst>
          </p:cNvPr>
          <p:cNvSpPr txBox="1"/>
          <p:nvPr/>
        </p:nvSpPr>
        <p:spPr>
          <a:xfrm>
            <a:off x="7327900" y="3010249"/>
            <a:ext cx="1797050" cy="369332"/>
          </a:xfrm>
          <a:prstGeom prst="rect">
            <a:avLst/>
          </a:prstGeom>
          <a:noFill/>
        </p:spPr>
        <p:txBody>
          <a:bodyPr wrap="square">
            <a:spAutoFit/>
          </a:bodyPr>
          <a:lstStyle/>
          <a:p>
            <a:pPr algn="ctr"/>
            <a:r>
              <a:rPr lang="en-US" b="0" i="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Geoffery</a:t>
            </a:r>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Hinton </a:t>
            </a:r>
            <a:endParaRPr lang="en-CN" dirty="0"/>
          </a:p>
        </p:txBody>
      </p:sp>
    </p:spTree>
    <p:extLst>
      <p:ext uri="{BB962C8B-B14F-4D97-AF65-F5344CB8AC3E}">
        <p14:creationId xmlns:p14="http://schemas.microsoft.com/office/powerpoint/2010/main" val="1077262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多层神经网络</a:t>
            </a:r>
            <a:endParaRPr sz="3600" spc="-5" dirty="0">
              <a:latin typeface="Arial" panose="020B0604020202020204"/>
              <a:cs typeface="Arial" panose="020B0604020202020204"/>
            </a:endParaRPr>
          </a:p>
        </p:txBody>
      </p:sp>
      <p:pic>
        <p:nvPicPr>
          <p:cNvPr id="61444" name="Picture 4" descr="NN">
            <a:extLst>
              <a:ext uri="{FF2B5EF4-FFF2-40B4-BE49-F238E27FC236}">
                <a16:creationId xmlns:a16="http://schemas.microsoft.com/office/drawing/2014/main" id="{FBC5F4CE-5438-D971-FE8B-3B2A229CA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43829"/>
            <a:ext cx="6000750" cy="32566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F29BDD-6064-8A18-21C4-027F2FEC4C2B}"/>
              </a:ext>
            </a:extLst>
          </p:cNvPr>
          <p:cNvSpPr txBox="1"/>
          <p:nvPr/>
        </p:nvSpPr>
        <p:spPr>
          <a:xfrm>
            <a:off x="714375" y="1038225"/>
            <a:ext cx="7620000" cy="1200329"/>
          </a:xfrm>
          <a:prstGeom prst="rect">
            <a:avLst/>
          </a:prstGeom>
          <a:noFill/>
        </p:spPr>
        <p:txBody>
          <a:bodyPr wrap="square">
            <a:spAutoFit/>
          </a:bodyPr>
          <a:lstStyle/>
          <a:p>
            <a:pPr algn="l"/>
            <a:r>
              <a:rPr lang="zh-CN" altLang="en-US" sz="2400" b="1" i="0" dirty="0">
                <a:solidFill>
                  <a:srgbClr val="FF0000"/>
                </a:solidFill>
                <a:effectLst/>
                <a:latin typeface="Noto Sans" panose="020B0502040504020204" pitchFamily="34" charset="0"/>
              </a:rPr>
              <a:t>增加更多的层次有什么好处？</a:t>
            </a:r>
            <a:endParaRPr lang="en-US" altLang="zh-CN" sz="2400" b="1" i="0" dirty="0">
              <a:solidFill>
                <a:srgbClr val="FF0000"/>
              </a:solidFill>
              <a:effectLst/>
              <a:latin typeface="Noto Sans" panose="020B0502040504020204" pitchFamily="34" charset="0"/>
            </a:endParaRPr>
          </a:p>
          <a:p>
            <a:pPr algn="l"/>
            <a:endParaRPr lang="en-US" altLang="zh-CN" sz="2400" dirty="0">
              <a:solidFill>
                <a:srgbClr val="111111"/>
              </a:solidFill>
              <a:latin typeface="Noto Sans" panose="020B0502040504020204" pitchFamily="34" charset="0"/>
            </a:endParaRPr>
          </a:p>
          <a:p>
            <a:pPr algn="l"/>
            <a:r>
              <a:rPr lang="zh-CN" altLang="en-US" sz="2400" b="0" i="0" dirty="0">
                <a:solidFill>
                  <a:srgbClr val="111111"/>
                </a:solidFill>
                <a:effectLst/>
                <a:latin typeface="Noto Sans" panose="020B0502040504020204" pitchFamily="34" charset="0"/>
              </a:rPr>
              <a:t>更深入的表示特征，以及更强的函数模拟能力。</a:t>
            </a:r>
          </a:p>
        </p:txBody>
      </p:sp>
    </p:spTree>
    <p:extLst>
      <p:ext uri="{BB962C8B-B14F-4D97-AF65-F5344CB8AC3E}">
        <p14:creationId xmlns:p14="http://schemas.microsoft.com/office/powerpoint/2010/main" val="1341529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人类视觉原理</a:t>
            </a:r>
            <a:endParaRPr sz="3600" spc="-5" dirty="0">
              <a:latin typeface="Arial" panose="020B0604020202020204"/>
              <a:cs typeface="Arial" panose="020B0604020202020204"/>
            </a:endParaRPr>
          </a:p>
        </p:txBody>
      </p:sp>
      <p:pic>
        <p:nvPicPr>
          <p:cNvPr id="1026" name="Picture 2" descr="人类视觉原理1">
            <a:extLst>
              <a:ext uri="{FF2B5EF4-FFF2-40B4-BE49-F238E27FC236}">
                <a16:creationId xmlns:a16="http://schemas.microsoft.com/office/drawing/2014/main" id="{928F3C75-C217-A256-C74B-C72AACD78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42150"/>
            <a:ext cx="5334000" cy="40906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CB5E19-3CDB-C8FD-F2D8-88CDEC825A23}"/>
              </a:ext>
            </a:extLst>
          </p:cNvPr>
          <p:cNvSpPr txBox="1"/>
          <p:nvPr/>
        </p:nvSpPr>
        <p:spPr>
          <a:xfrm>
            <a:off x="736094" y="925885"/>
            <a:ext cx="8255505" cy="923330"/>
          </a:xfrm>
          <a:prstGeom prst="rect">
            <a:avLst/>
          </a:prstGeom>
          <a:noFill/>
        </p:spPr>
        <p:txBody>
          <a:bodyPr wrap="square">
            <a:spAutoFit/>
          </a:bodyPr>
          <a:lstStyle/>
          <a:p>
            <a:pPr algn="just"/>
            <a:r>
              <a:rPr lang="zh-CN" altLang="en-US" dirty="0">
                <a:solidFill>
                  <a:srgbClr val="111111"/>
                </a:solidFill>
                <a:latin typeface="Noto Sans" panose="020B0502040504020204" pitchFamily="34" charset="0"/>
              </a:rPr>
              <a:t>从原始信号摄入开始（瞳孔摄入像素</a:t>
            </a:r>
            <a:r>
              <a:rPr lang="en-US" dirty="0">
                <a:solidFill>
                  <a:srgbClr val="111111"/>
                </a:solidFill>
                <a:latin typeface="Noto Sans" panose="020B0502040504020204" pitchFamily="34" charset="0"/>
              </a:rPr>
              <a:t>Pixels），</a:t>
            </a:r>
            <a:r>
              <a:rPr lang="zh-CN" altLang="en-US" dirty="0">
                <a:solidFill>
                  <a:srgbClr val="111111"/>
                </a:solidFill>
                <a:latin typeface="Noto Sans" panose="020B0502040504020204" pitchFamily="34" charset="0"/>
              </a:rPr>
              <a:t>接着做初步处理（大脑皮层某些细胞发现边缘和方向），然后抽象（大脑判定，眼前的物体的形状是圆形的），然后进一步抽象（大脑进一步判定该物体是只气球）</a:t>
            </a:r>
            <a:endParaRPr lang="en-CN" dirty="0">
              <a:solidFill>
                <a:srgbClr val="111111"/>
              </a:solidFill>
              <a:latin typeface="Noto Sans" panose="020B0502040504020204" pitchFamily="34" charset="0"/>
            </a:endParaRPr>
          </a:p>
        </p:txBody>
      </p:sp>
    </p:spTree>
    <p:extLst>
      <p:ext uri="{BB962C8B-B14F-4D97-AF65-F5344CB8AC3E}">
        <p14:creationId xmlns:p14="http://schemas.microsoft.com/office/powerpoint/2010/main" val="3081381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多层神经网络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训练</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4915DEAE-700C-03BD-1BED-81A660221C40}"/>
              </a:ext>
            </a:extLst>
          </p:cNvPr>
          <p:cNvSpPr txBox="1"/>
          <p:nvPr/>
        </p:nvSpPr>
        <p:spPr>
          <a:xfrm>
            <a:off x="759286" y="990600"/>
            <a:ext cx="5946314" cy="4616648"/>
          </a:xfrm>
          <a:prstGeom prst="rect">
            <a:avLst/>
          </a:prstGeom>
          <a:noFill/>
        </p:spPr>
        <p:txBody>
          <a:bodyPr wrap="square">
            <a:spAutoFit/>
          </a:bodyPr>
          <a:lstStyle/>
          <a:p>
            <a:pPr algn="l"/>
            <a:r>
              <a:rPr lang="zh-CN" altLang="en-US" sz="2400" b="1" i="0" dirty="0">
                <a:solidFill>
                  <a:srgbClr val="111111"/>
                </a:solidFill>
                <a:effectLst/>
                <a:latin typeface="Noto Sans" panose="020B0502040504020204" pitchFamily="34" charset="0"/>
              </a:rPr>
              <a:t>激活函数</a:t>
            </a:r>
            <a:endParaRPr lang="en-US" altLang="zh-CN" sz="2400" b="1" i="0" dirty="0">
              <a:solidFill>
                <a:srgbClr val="111111"/>
              </a:solidFill>
              <a:effectLst/>
              <a:latin typeface="Noto Sans" panose="020B0502040504020204" pitchFamily="34" charset="0"/>
            </a:endParaRPr>
          </a:p>
          <a:p>
            <a:pPr algn="l"/>
            <a:endParaRPr lang="en-US" altLang="zh-CN" b="0" i="0" dirty="0">
              <a:solidFill>
                <a:srgbClr val="111111"/>
              </a:solidFill>
              <a:effectLst/>
              <a:latin typeface="Noto Sans" panose="020B0502040504020204" pitchFamily="34" charset="0"/>
            </a:endParaRPr>
          </a:p>
          <a:p>
            <a:pPr marL="285750" indent="-285750" algn="l">
              <a:buFont typeface="Arial" panose="020B0604020202020204" pitchFamily="34" charset="0"/>
              <a:buChar char="•"/>
            </a:pPr>
            <a:r>
              <a:rPr lang="zh-CN" altLang="en-US" b="0" i="0" dirty="0">
                <a:solidFill>
                  <a:srgbClr val="111111"/>
                </a:solidFill>
                <a:effectLst/>
                <a:latin typeface="Noto Sans" panose="020B0502040504020204" pitchFamily="34" charset="0"/>
              </a:rPr>
              <a:t>单层：</a:t>
            </a:r>
            <a:r>
              <a:rPr lang="en-US" b="0" i="0" dirty="0" err="1">
                <a:solidFill>
                  <a:srgbClr val="111111"/>
                </a:solidFill>
                <a:effectLst/>
                <a:latin typeface="Noto Sans" panose="020B0502040504020204" pitchFamily="34" charset="0"/>
              </a:rPr>
              <a:t>sgn</a:t>
            </a:r>
            <a:r>
              <a:rPr lang="zh-CN" altLang="en-US" b="0" i="0" dirty="0">
                <a:solidFill>
                  <a:srgbClr val="111111"/>
                </a:solidFill>
                <a:effectLst/>
                <a:latin typeface="Noto Sans" panose="020B0502040504020204" pitchFamily="34" charset="0"/>
              </a:rPr>
              <a:t>函数</a:t>
            </a:r>
            <a:endParaRPr lang="en-US" altLang="zh-CN" b="0" i="0" dirty="0">
              <a:solidFill>
                <a:srgbClr val="111111"/>
              </a:solidFill>
              <a:effectLst/>
              <a:latin typeface="Noto Sans" panose="020B0502040504020204" pitchFamily="34" charset="0"/>
            </a:endParaRPr>
          </a:p>
          <a:p>
            <a:pPr marL="285750" indent="-285750" algn="l">
              <a:buFont typeface="Arial" panose="020B0604020202020204" pitchFamily="34" charset="0"/>
              <a:buChar char="•"/>
            </a:pPr>
            <a:endParaRPr lang="en-US" altLang="zh-CN" dirty="0">
              <a:solidFill>
                <a:srgbClr val="111111"/>
              </a:solidFill>
              <a:latin typeface="Noto Sans" panose="020B0502040504020204" pitchFamily="34" charset="0"/>
            </a:endParaRPr>
          </a:p>
          <a:p>
            <a:pPr marL="285750" indent="-285750" algn="l">
              <a:buFont typeface="Arial" panose="020B0604020202020204" pitchFamily="34" charset="0"/>
              <a:buChar char="•"/>
            </a:pPr>
            <a:r>
              <a:rPr lang="zh-CN" altLang="en-US" b="0" i="0" dirty="0">
                <a:solidFill>
                  <a:srgbClr val="111111"/>
                </a:solidFill>
                <a:effectLst/>
                <a:latin typeface="Noto Sans" panose="020B0502040504020204" pitchFamily="34" charset="0"/>
              </a:rPr>
              <a:t>两层：</a:t>
            </a:r>
            <a:r>
              <a:rPr lang="en-US" b="0" i="0" dirty="0">
                <a:solidFill>
                  <a:srgbClr val="111111"/>
                </a:solidFill>
                <a:effectLst/>
                <a:latin typeface="Noto Sans" panose="020B0502040504020204" pitchFamily="34" charset="0"/>
              </a:rPr>
              <a:t>sigmoid</a:t>
            </a:r>
            <a:r>
              <a:rPr lang="zh-CN" altLang="en-US" b="0" i="0" dirty="0">
                <a:solidFill>
                  <a:srgbClr val="111111"/>
                </a:solidFill>
                <a:effectLst/>
                <a:latin typeface="Noto Sans" panose="020B0502040504020204" pitchFamily="34" charset="0"/>
              </a:rPr>
              <a:t>函数</a:t>
            </a:r>
            <a:endParaRPr lang="en-US" altLang="zh-CN" b="0" i="0" dirty="0">
              <a:solidFill>
                <a:srgbClr val="111111"/>
              </a:solidFill>
              <a:effectLst/>
              <a:latin typeface="Noto Sans" panose="020B0502040504020204" pitchFamily="34" charset="0"/>
            </a:endParaRPr>
          </a:p>
          <a:p>
            <a:pPr marL="285750" indent="-285750" algn="l">
              <a:buFont typeface="Arial" panose="020B0604020202020204" pitchFamily="34" charset="0"/>
              <a:buChar char="•"/>
            </a:pPr>
            <a:endParaRPr lang="en-US" altLang="zh-CN" dirty="0">
              <a:solidFill>
                <a:srgbClr val="111111"/>
              </a:solidFill>
              <a:latin typeface="Noto Sans" panose="020B0502040504020204" pitchFamily="34" charset="0"/>
            </a:endParaRPr>
          </a:p>
          <a:p>
            <a:pPr marL="285750" indent="-285750" algn="l">
              <a:buFont typeface="Arial" panose="020B0604020202020204" pitchFamily="34" charset="0"/>
              <a:buChar char="•"/>
            </a:pPr>
            <a:r>
              <a:rPr lang="zh-CN" altLang="en-US" b="0" i="0" dirty="0">
                <a:solidFill>
                  <a:srgbClr val="111111"/>
                </a:solidFill>
                <a:effectLst/>
                <a:latin typeface="Noto Sans" panose="020B0502040504020204" pitchFamily="34" charset="0"/>
              </a:rPr>
              <a:t>多层：</a:t>
            </a:r>
            <a:r>
              <a:rPr lang="en-US" b="1" i="0" dirty="0" err="1">
                <a:solidFill>
                  <a:srgbClr val="111111"/>
                </a:solidFill>
                <a:effectLst/>
                <a:latin typeface="Noto Sans" panose="020B0502040504020204" pitchFamily="34" charset="0"/>
              </a:rPr>
              <a:t>ReLU</a:t>
            </a:r>
            <a:r>
              <a:rPr lang="zh-CN" altLang="en-US" b="1" i="0" dirty="0">
                <a:solidFill>
                  <a:srgbClr val="111111"/>
                </a:solidFill>
                <a:effectLst/>
                <a:latin typeface="Noto Sans" panose="020B0502040504020204" pitchFamily="34" charset="0"/>
              </a:rPr>
              <a:t>函数</a:t>
            </a:r>
            <a:r>
              <a:rPr lang="zh-CN" altLang="en-US" b="0" i="0" dirty="0">
                <a:solidFill>
                  <a:srgbClr val="111111"/>
                </a:solidFill>
                <a:effectLst/>
                <a:latin typeface="Noto Sans" panose="020B0502040504020204" pitchFamily="34" charset="0"/>
              </a:rPr>
              <a:t> （</a:t>
            </a:r>
            <a:r>
              <a:rPr lang="en-US" altLang="zh-CN" b="0" i="0" dirty="0">
                <a:solidFill>
                  <a:srgbClr val="111111"/>
                </a:solidFill>
                <a:effectLst/>
                <a:latin typeface="Noto Sans" panose="020B0502040504020204" pitchFamily="34" charset="0"/>
              </a:rPr>
              <a:t>Rectified Linear Unit</a:t>
            </a:r>
            <a:r>
              <a:rPr lang="zh-CN" altLang="en-US" b="0" i="0" dirty="0">
                <a:solidFill>
                  <a:srgbClr val="111111"/>
                </a:solidFill>
                <a:effectLst/>
                <a:latin typeface="Noto Sans" panose="020B0502040504020204" pitchFamily="34" charset="0"/>
              </a:rPr>
              <a:t>）</a:t>
            </a:r>
            <a:endParaRPr lang="en-US" altLang="zh-CN" b="0" i="0" dirty="0">
              <a:solidFill>
                <a:srgbClr val="111111"/>
              </a:solidFill>
              <a:effectLst/>
              <a:latin typeface="Noto Sans" panose="020B0502040504020204" pitchFamily="34" charset="0"/>
            </a:endParaRPr>
          </a:p>
          <a:p>
            <a:pPr algn="l"/>
            <a:endParaRPr lang="en-US" altLang="zh-CN" dirty="0">
              <a:solidFill>
                <a:srgbClr val="111111"/>
              </a:solidFill>
              <a:latin typeface="Noto Sans" panose="020B0502040504020204" pitchFamily="34" charset="0"/>
            </a:endParaRPr>
          </a:p>
          <a:p>
            <a:pPr algn="l"/>
            <a:r>
              <a:rPr lang="zh-CN" altLang="en-US" b="0" i="0" dirty="0">
                <a:solidFill>
                  <a:srgbClr val="111111"/>
                </a:solidFill>
                <a:effectLst/>
                <a:latin typeface="Noto Sans" panose="020B0502040504020204" pitchFamily="34" charset="0"/>
              </a:rPr>
              <a:t>在训练多层神经网络时，更容易收敛，并且预测性能更好。</a:t>
            </a:r>
            <a:endParaRPr lang="en-US" altLang="zh-CN" b="0" i="0" dirty="0">
              <a:solidFill>
                <a:srgbClr val="111111"/>
              </a:solidFill>
              <a:effectLst/>
              <a:latin typeface="Noto Sans" panose="020B0502040504020204" pitchFamily="34" charset="0"/>
            </a:endParaRPr>
          </a:p>
          <a:p>
            <a:pPr algn="l"/>
            <a:endParaRPr lang="en-US" altLang="zh-CN" dirty="0">
              <a:solidFill>
                <a:srgbClr val="111111"/>
              </a:solidFill>
              <a:latin typeface="Noto Sans" panose="020B0502040504020204" pitchFamily="34" charset="0"/>
            </a:endParaRPr>
          </a:p>
          <a:p>
            <a:pPr algn="l"/>
            <a:endParaRPr lang="en-US" altLang="zh-CN" b="0" i="0" dirty="0">
              <a:solidFill>
                <a:srgbClr val="111111"/>
              </a:solidFill>
              <a:effectLst/>
              <a:latin typeface="Noto Sans" panose="020B0502040504020204" pitchFamily="34" charset="0"/>
            </a:endParaRPr>
          </a:p>
          <a:p>
            <a:pPr algn="l"/>
            <a:r>
              <a:rPr lang="zh-CN" altLang="en-US" b="0" i="0" dirty="0">
                <a:solidFill>
                  <a:srgbClr val="111111"/>
                </a:solidFill>
                <a:effectLst/>
                <a:latin typeface="Noto Sans" panose="020B0502040504020204" pitchFamily="34" charset="0"/>
              </a:rPr>
              <a:t>这种函数的设计启发来自于生物神经元对于激励的线性响应，以及当低于某个阈值后就不再响应的模拟。</a:t>
            </a:r>
            <a:endParaRPr lang="en-US" altLang="zh-CN" b="0" i="0" dirty="0">
              <a:solidFill>
                <a:srgbClr val="111111"/>
              </a:solidFill>
              <a:effectLst/>
              <a:latin typeface="Noto Sans" panose="020B0502040504020204" pitchFamily="34" charset="0"/>
            </a:endParaRPr>
          </a:p>
          <a:p>
            <a:pPr algn="l"/>
            <a:endParaRPr lang="en-US" altLang="zh-CN" dirty="0">
              <a:solidFill>
                <a:srgbClr val="111111"/>
              </a:solidFill>
              <a:latin typeface="Noto Sans" panose="020B0502040504020204" pitchFamily="34" charset="0"/>
            </a:endParaRPr>
          </a:p>
          <a:p>
            <a:pPr algn="l"/>
            <a:r>
              <a:rPr lang="zh-CN" altLang="en-US" dirty="0">
                <a:solidFill>
                  <a:srgbClr val="FF0000"/>
                </a:solidFill>
                <a:latin typeface="Noto Sans" panose="020B0502040504020204" pitchFamily="34" charset="0"/>
              </a:rPr>
              <a:t>多层神经网络的反向传播算法可参考：</a:t>
            </a:r>
            <a:endParaRPr lang="en-US" altLang="zh-CN" b="0" i="0" dirty="0">
              <a:solidFill>
                <a:srgbClr val="FF0000"/>
              </a:solidFill>
              <a:effectLst/>
              <a:latin typeface="Noto Sans" panose="020B0502040504020204" pitchFamily="34" charset="0"/>
            </a:endParaRPr>
          </a:p>
          <a:p>
            <a:r>
              <a:rPr lang="en-US" altLang="zh-CN" dirty="0">
                <a:solidFill>
                  <a:srgbClr val="111111"/>
                </a:solidFill>
                <a:latin typeface="Noto Sans" panose="020B0502040504020204" pitchFamily="34" charset="0"/>
              </a:rPr>
              <a:t>https://</a:t>
            </a:r>
            <a:r>
              <a:rPr lang="en-US" altLang="zh-CN" dirty="0" err="1">
                <a:solidFill>
                  <a:srgbClr val="111111"/>
                </a:solidFill>
                <a:latin typeface="Noto Sans" panose="020B0502040504020204" pitchFamily="34" charset="0"/>
              </a:rPr>
              <a:t>www.cnblogs.com</a:t>
            </a:r>
            <a:r>
              <a:rPr lang="en-US" altLang="zh-CN" dirty="0">
                <a:solidFill>
                  <a:srgbClr val="111111"/>
                </a:solidFill>
                <a:latin typeface="Noto Sans" panose="020B0502040504020204" pitchFamily="34" charset="0"/>
              </a:rPr>
              <a:t>/pinard/p/6422831.html</a:t>
            </a:r>
            <a:endParaRPr lang="zh-CN" altLang="en-US" b="0" i="0" dirty="0">
              <a:solidFill>
                <a:srgbClr val="111111"/>
              </a:solidFill>
              <a:effectLst/>
              <a:latin typeface="Noto Sans" panose="020B0502040504020204" pitchFamily="34" charset="0"/>
            </a:endParaRPr>
          </a:p>
        </p:txBody>
      </p:sp>
      <p:pic>
        <p:nvPicPr>
          <p:cNvPr id="62466" name="Picture 2" descr="ReLU : Not a Differentiable Function: Why used in Gradient Based  Optimization? and Other Generalizations of ReLU. | by Kanchan Sarkar |  Medium">
            <a:extLst>
              <a:ext uri="{FF2B5EF4-FFF2-40B4-BE49-F238E27FC236}">
                <a16:creationId xmlns:a16="http://schemas.microsoft.com/office/drawing/2014/main" id="{9B2FD669-0191-5009-8E7E-1B6E2AC0E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438400"/>
            <a:ext cx="2343150" cy="1824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444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多层神经网络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训练</a:t>
            </a:r>
            <a:endParaRPr sz="3600" spc="-5" dirty="0">
              <a:latin typeface="Arial" panose="020B0604020202020204"/>
              <a:cs typeface="Arial" panose="020B0604020202020204"/>
            </a:endParaRPr>
          </a:p>
        </p:txBody>
      </p:sp>
      <p:sp>
        <p:nvSpPr>
          <p:cNvPr id="7" name="TextBox 6">
            <a:extLst>
              <a:ext uri="{FF2B5EF4-FFF2-40B4-BE49-F238E27FC236}">
                <a16:creationId xmlns:a16="http://schemas.microsoft.com/office/drawing/2014/main" id="{D00D96C7-F41E-85B4-07AB-26D215814FA1}"/>
              </a:ext>
            </a:extLst>
          </p:cNvPr>
          <p:cNvSpPr txBox="1"/>
          <p:nvPr/>
        </p:nvSpPr>
        <p:spPr>
          <a:xfrm>
            <a:off x="759286" y="973816"/>
            <a:ext cx="6479714" cy="3970318"/>
          </a:xfrm>
          <a:prstGeom prst="rect">
            <a:avLst/>
          </a:prstGeom>
          <a:noFill/>
        </p:spPr>
        <p:txBody>
          <a:bodyPr wrap="square">
            <a:spAutoFit/>
          </a:bodyPr>
          <a:lstStyle/>
          <a:p>
            <a:pPr algn="l"/>
            <a:r>
              <a:rPr lang="zh-CN" altLang="en-US" b="0" i="0" dirty="0">
                <a:solidFill>
                  <a:srgbClr val="111111"/>
                </a:solidFill>
                <a:effectLst/>
                <a:latin typeface="Noto Sans" panose="020B0502040504020204" pitchFamily="34" charset="0"/>
              </a:rPr>
              <a:t>输出层</a:t>
            </a:r>
            <a:r>
              <a:rPr lang="zh-CN" altLang="en-CN" b="0" i="0" dirty="0">
                <a:solidFill>
                  <a:srgbClr val="111111"/>
                </a:solidFill>
                <a:effectLst/>
                <a:latin typeface="Noto Sans" panose="020B0502040504020204" pitchFamily="34" charset="0"/>
              </a:rPr>
              <a:t>第</a:t>
            </a:r>
            <a:r>
              <a:rPr lang="en-US" altLang="zh-CN" b="0" i="0" dirty="0">
                <a:solidFill>
                  <a:srgbClr val="111111"/>
                </a:solidFill>
                <a:effectLst/>
                <a:latin typeface="Noto Sans" panose="020B0502040504020204" pitchFamily="34" charset="0"/>
              </a:rPr>
              <a:t>L</a:t>
            </a:r>
            <a:r>
              <a:rPr lang="zh-CN" altLang="en-US" b="0" i="0" dirty="0">
                <a:solidFill>
                  <a:srgbClr val="111111"/>
                </a:solidFill>
                <a:effectLst/>
                <a:latin typeface="Noto Sans" panose="020B0502040504020204" pitchFamily="34" charset="0"/>
              </a:rPr>
              <a:t>层</a:t>
            </a:r>
            <a:endParaRPr lang="en-US" altLang="zh-CN" b="0" i="0" dirty="0">
              <a:solidFill>
                <a:srgbClr val="111111"/>
              </a:solidFill>
              <a:effectLst/>
              <a:latin typeface="Noto Sans" panose="020B0502040504020204" pitchFamily="34" charset="0"/>
            </a:endParaRPr>
          </a:p>
          <a:p>
            <a:pPr algn="l"/>
            <a:endParaRPr lang="en-US" dirty="0">
              <a:solidFill>
                <a:srgbClr val="111111"/>
              </a:solidFill>
              <a:latin typeface="Noto Sans" panose="020B0502040504020204" pitchFamily="34" charset="0"/>
            </a:endParaRPr>
          </a:p>
          <a:p>
            <a:pPr algn="l"/>
            <a:endParaRPr lang="en-US" dirty="0">
              <a:solidFill>
                <a:srgbClr val="111111"/>
              </a:solidFill>
              <a:latin typeface="Noto Sans" panose="020B0502040504020204" pitchFamily="34" charset="0"/>
            </a:endParaRPr>
          </a:p>
          <a:p>
            <a:pPr algn="l"/>
            <a:endParaRPr lang="en-US" dirty="0">
              <a:solidFill>
                <a:srgbClr val="111111"/>
              </a:solidFill>
              <a:latin typeface="Noto Sans" panose="020B0502040504020204" pitchFamily="34" charset="0"/>
            </a:endParaRPr>
          </a:p>
          <a:p>
            <a:pPr algn="l"/>
            <a:r>
              <a:rPr lang="zh-CN" altLang="en-US" dirty="0">
                <a:solidFill>
                  <a:srgbClr val="111111"/>
                </a:solidFill>
                <a:latin typeface="Noto Sans" panose="020B0502040504020204" pitchFamily="34" charset="0"/>
              </a:rPr>
              <a:t>损失函数</a:t>
            </a:r>
            <a:endParaRPr lang="en-US" altLang="zh-CN" dirty="0">
              <a:solidFill>
                <a:srgbClr val="111111"/>
              </a:solidFill>
              <a:latin typeface="Noto Sans" panose="020B0502040504020204" pitchFamily="34" charset="0"/>
            </a:endParaRPr>
          </a:p>
          <a:p>
            <a:pPr algn="l"/>
            <a:endParaRPr lang="en-US" altLang="zh-CN" dirty="0">
              <a:solidFill>
                <a:srgbClr val="111111"/>
              </a:solidFill>
              <a:latin typeface="Noto Sans" panose="020B0502040504020204" pitchFamily="34" charset="0"/>
            </a:endParaRPr>
          </a:p>
          <a:p>
            <a:pPr algn="l"/>
            <a:endParaRPr lang="en-US" altLang="zh-CN" dirty="0">
              <a:solidFill>
                <a:srgbClr val="111111"/>
              </a:solidFill>
              <a:latin typeface="Noto Sans" panose="020B0502040504020204" pitchFamily="34" charset="0"/>
            </a:endParaRPr>
          </a:p>
          <a:p>
            <a:pPr algn="l"/>
            <a:endParaRPr lang="en-US" altLang="zh-CN" dirty="0">
              <a:solidFill>
                <a:srgbClr val="111111"/>
              </a:solidFill>
              <a:latin typeface="Noto Sans" panose="020B0502040504020204" pitchFamily="34" charset="0"/>
            </a:endParaRPr>
          </a:p>
          <a:p>
            <a:pPr algn="l"/>
            <a:endParaRPr lang="en-US" altLang="zh-CN" dirty="0">
              <a:solidFill>
                <a:srgbClr val="111111"/>
              </a:solidFill>
              <a:latin typeface="Noto Sans" panose="020B0502040504020204" pitchFamily="34" charset="0"/>
            </a:endParaRPr>
          </a:p>
          <a:p>
            <a:pPr algn="l"/>
            <a:r>
              <a:rPr lang="zh-CN" altLang="en-US" dirty="0">
                <a:solidFill>
                  <a:srgbClr val="111111"/>
                </a:solidFill>
                <a:latin typeface="Noto Sans" panose="020B0502040504020204" pitchFamily="34" charset="0"/>
              </a:rPr>
              <a:t>输出层梯度</a:t>
            </a:r>
            <a:endParaRPr lang="en-US" altLang="zh-CN" dirty="0">
              <a:solidFill>
                <a:srgbClr val="111111"/>
              </a:solidFill>
              <a:latin typeface="Noto Sans" panose="020B0502040504020204" pitchFamily="34" charset="0"/>
            </a:endParaRPr>
          </a:p>
          <a:p>
            <a:pPr algn="l"/>
            <a:endParaRPr lang="en-US" dirty="0">
              <a:solidFill>
                <a:srgbClr val="111111"/>
              </a:solidFill>
              <a:latin typeface="Noto Sans" panose="020B0502040504020204" pitchFamily="34" charset="0"/>
            </a:endParaRPr>
          </a:p>
          <a:p>
            <a:pPr algn="l"/>
            <a:endParaRPr lang="en-US" dirty="0">
              <a:solidFill>
                <a:srgbClr val="111111"/>
              </a:solidFill>
              <a:latin typeface="Noto Sans" panose="020B0502040504020204" pitchFamily="34" charset="0"/>
            </a:endParaRPr>
          </a:p>
          <a:p>
            <a:pPr algn="l"/>
            <a:endParaRPr lang="en-US" dirty="0">
              <a:solidFill>
                <a:srgbClr val="111111"/>
              </a:solidFill>
              <a:latin typeface="Noto Sans" panose="020B0502040504020204" pitchFamily="34" charset="0"/>
            </a:endParaRPr>
          </a:p>
          <a:p>
            <a:pPr algn="l"/>
            <a:endParaRPr lang="en-CN" dirty="0"/>
          </a:p>
        </p:txBody>
      </p:sp>
      <p:pic>
        <p:nvPicPr>
          <p:cNvPr id="4" name="Picture 3">
            <a:extLst>
              <a:ext uri="{FF2B5EF4-FFF2-40B4-BE49-F238E27FC236}">
                <a16:creationId xmlns:a16="http://schemas.microsoft.com/office/drawing/2014/main" id="{B77CB869-CEA9-6D46-0B3E-AFEBD516780E}"/>
              </a:ext>
            </a:extLst>
          </p:cNvPr>
          <p:cNvPicPr>
            <a:picLocks noChangeAspect="1"/>
          </p:cNvPicPr>
          <p:nvPr/>
        </p:nvPicPr>
        <p:blipFill>
          <a:blip r:embed="rId3"/>
          <a:stretch>
            <a:fillRect/>
          </a:stretch>
        </p:blipFill>
        <p:spPr>
          <a:xfrm>
            <a:off x="2557670" y="1339637"/>
            <a:ext cx="3073400" cy="520700"/>
          </a:xfrm>
          <a:prstGeom prst="rect">
            <a:avLst/>
          </a:prstGeom>
        </p:spPr>
      </p:pic>
      <p:pic>
        <p:nvPicPr>
          <p:cNvPr id="5" name="Picture 4">
            <a:extLst>
              <a:ext uri="{FF2B5EF4-FFF2-40B4-BE49-F238E27FC236}">
                <a16:creationId xmlns:a16="http://schemas.microsoft.com/office/drawing/2014/main" id="{21A5501D-46FA-0348-80C8-3DB764DE8501}"/>
              </a:ext>
            </a:extLst>
          </p:cNvPr>
          <p:cNvPicPr>
            <a:picLocks noChangeAspect="1"/>
          </p:cNvPicPr>
          <p:nvPr/>
        </p:nvPicPr>
        <p:blipFill>
          <a:blip r:embed="rId4"/>
          <a:stretch>
            <a:fillRect/>
          </a:stretch>
        </p:blipFill>
        <p:spPr>
          <a:xfrm>
            <a:off x="1981200" y="2551526"/>
            <a:ext cx="5435600" cy="609600"/>
          </a:xfrm>
          <a:prstGeom prst="rect">
            <a:avLst/>
          </a:prstGeom>
        </p:spPr>
      </p:pic>
      <p:pic>
        <p:nvPicPr>
          <p:cNvPr id="8" name="Picture 7">
            <a:extLst>
              <a:ext uri="{FF2B5EF4-FFF2-40B4-BE49-F238E27FC236}">
                <a16:creationId xmlns:a16="http://schemas.microsoft.com/office/drawing/2014/main" id="{7DFE41D7-2197-D8E4-8749-F41D2BDD9F7F}"/>
              </a:ext>
            </a:extLst>
          </p:cNvPr>
          <p:cNvPicPr>
            <a:picLocks noChangeAspect="1"/>
          </p:cNvPicPr>
          <p:nvPr/>
        </p:nvPicPr>
        <p:blipFill>
          <a:blip r:embed="rId5"/>
          <a:stretch>
            <a:fillRect/>
          </a:stretch>
        </p:blipFill>
        <p:spPr>
          <a:xfrm>
            <a:off x="2557670" y="3854291"/>
            <a:ext cx="3873500" cy="660400"/>
          </a:xfrm>
          <a:prstGeom prst="rect">
            <a:avLst/>
          </a:prstGeom>
        </p:spPr>
      </p:pic>
    </p:spTree>
    <p:extLst>
      <p:ext uri="{BB962C8B-B14F-4D97-AF65-F5344CB8AC3E}">
        <p14:creationId xmlns:p14="http://schemas.microsoft.com/office/powerpoint/2010/main" val="3829632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多层神经网络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训练</a:t>
            </a:r>
            <a:endParaRPr sz="3600" spc="-5" dirty="0">
              <a:latin typeface="Arial" panose="020B0604020202020204"/>
              <a:cs typeface="Arial" panose="020B0604020202020204"/>
            </a:endParaRPr>
          </a:p>
        </p:txBody>
      </p:sp>
      <p:sp>
        <p:nvSpPr>
          <p:cNvPr id="7" name="TextBox 6">
            <a:extLst>
              <a:ext uri="{FF2B5EF4-FFF2-40B4-BE49-F238E27FC236}">
                <a16:creationId xmlns:a16="http://schemas.microsoft.com/office/drawing/2014/main" id="{D00D96C7-F41E-85B4-07AB-26D215814FA1}"/>
              </a:ext>
            </a:extLst>
          </p:cNvPr>
          <p:cNvSpPr txBox="1"/>
          <p:nvPr/>
        </p:nvSpPr>
        <p:spPr>
          <a:xfrm>
            <a:off x="759286" y="973816"/>
            <a:ext cx="7315200" cy="3416320"/>
          </a:xfrm>
          <a:prstGeom prst="rect">
            <a:avLst/>
          </a:prstGeom>
          <a:noFill/>
        </p:spPr>
        <p:txBody>
          <a:bodyPr wrap="square">
            <a:spAutoFit/>
          </a:bodyPr>
          <a:lstStyle/>
          <a:p>
            <a:r>
              <a:rPr lang="zh-CN" altLang="en-US" dirty="0"/>
              <a:t>利用数学归纳法，从第</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 </a:t>
            </a:r>
            <a:r>
              <a:rPr lang="zh-CN" altLang="en-US" dirty="0"/>
              <a:t>层的 </a:t>
            </a:r>
            <a:r>
              <a:rPr lang="el-GR" dirty="0"/>
              <a:t>𝛿</a:t>
            </a:r>
            <a:r>
              <a:rPr lang="el-GR" baseline="30000" dirty="0"/>
              <a:t>𝑙+1</a:t>
            </a:r>
            <a:r>
              <a:rPr lang="zh-CN" altLang="en-US" baseline="30000" dirty="0"/>
              <a:t> </a:t>
            </a:r>
            <a:r>
              <a:rPr lang="zh-CN" altLang="en-US" dirty="0"/>
              <a:t>求第 </a:t>
            </a:r>
            <a:r>
              <a:rPr lang="en-US" altLang="zh-CN" i="1" dirty="0">
                <a:latin typeface="Times New Roman" panose="02020603050405020304" pitchFamily="18" charset="0"/>
                <a:cs typeface="Times New Roman" panose="02020603050405020304" pitchFamily="18" charset="0"/>
              </a:rPr>
              <a:t>l</a:t>
            </a:r>
            <a:r>
              <a:rPr lang="zh-CN" altLang="en-US" i="1" dirty="0">
                <a:latin typeface="Times New Roman" panose="02020603050405020304" pitchFamily="18" charset="0"/>
                <a:cs typeface="Times New Roman" panose="02020603050405020304" pitchFamily="18" charset="0"/>
              </a:rPr>
              <a:t> </a:t>
            </a:r>
            <a:r>
              <a:rPr lang="zh-CN" altLang="en-US" dirty="0"/>
              <a:t>层的 </a:t>
            </a:r>
            <a:r>
              <a:rPr lang="el-GR" dirty="0"/>
              <a:t>𝛿</a:t>
            </a:r>
            <a:r>
              <a:rPr lang="el-GR" baseline="30000" dirty="0"/>
              <a:t>𝑙</a:t>
            </a:r>
            <a:endParaRPr lang="en-US" dirty="0">
              <a:solidFill>
                <a:srgbClr val="111111"/>
              </a:solidFill>
              <a:latin typeface="Noto Sans" panose="020B0502040504020204" pitchFamily="34" charset="0"/>
            </a:endParaRPr>
          </a:p>
          <a:p>
            <a:pPr algn="l"/>
            <a:endParaRPr lang="en-US" dirty="0">
              <a:solidFill>
                <a:srgbClr val="111111"/>
              </a:solidFill>
              <a:latin typeface="Noto Sans" panose="020B0502040504020204" pitchFamily="34" charset="0"/>
            </a:endParaRPr>
          </a:p>
          <a:p>
            <a:pPr algn="l"/>
            <a:endParaRPr lang="en-US" dirty="0">
              <a:solidFill>
                <a:srgbClr val="111111"/>
              </a:solidFill>
              <a:latin typeface="Noto Sans" panose="020B0502040504020204" pitchFamily="34" charset="0"/>
            </a:endParaRPr>
          </a:p>
          <a:p>
            <a:pPr algn="l"/>
            <a:endParaRPr lang="en-US" altLang="zh-CN" dirty="0">
              <a:solidFill>
                <a:srgbClr val="111111"/>
              </a:solidFill>
              <a:latin typeface="Noto Sans" panose="020B0502040504020204" pitchFamily="34" charset="0"/>
            </a:endParaRPr>
          </a:p>
          <a:p>
            <a:r>
              <a:rPr lang="zh-CN" altLang="en-CN" dirty="0">
                <a:solidFill>
                  <a:srgbClr val="111111"/>
                </a:solidFill>
                <a:latin typeface="Noto Sans" panose="020B0502040504020204" pitchFamily="34" charset="0"/>
              </a:rPr>
              <a:t>其中</a:t>
            </a:r>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r>
              <a:rPr lang="zh-CN" altLang="en-US" dirty="0">
                <a:solidFill>
                  <a:srgbClr val="111111"/>
                </a:solidFill>
                <a:latin typeface="Noto Sans" panose="020B0502040504020204" pitchFamily="34" charset="0"/>
              </a:rPr>
              <a:t>将上式</a:t>
            </a:r>
            <a:r>
              <a:rPr lang="zh-CN" altLang="en-CN" dirty="0">
                <a:solidFill>
                  <a:srgbClr val="111111"/>
                </a:solidFill>
                <a:latin typeface="Noto Sans" panose="020B0502040504020204" pitchFamily="34" charset="0"/>
              </a:rPr>
              <a:t>代入</a:t>
            </a:r>
            <a:r>
              <a:rPr lang="zh-CN" altLang="en-US" dirty="0">
                <a:solidFill>
                  <a:srgbClr val="111111"/>
                </a:solidFill>
                <a:latin typeface="Noto Sans" panose="020B0502040504020204" pitchFamily="34" charset="0"/>
              </a:rPr>
              <a:t>得到递推式</a:t>
            </a:r>
            <a:endParaRPr lang="en-US" altLang="zh-CN" dirty="0">
              <a:solidFill>
                <a:srgbClr val="111111"/>
              </a:solidFill>
              <a:latin typeface="Noto Sans" panose="020B0502040504020204" pitchFamily="34" charset="0"/>
            </a:endParaRPr>
          </a:p>
        </p:txBody>
      </p:sp>
      <p:pic>
        <p:nvPicPr>
          <p:cNvPr id="2" name="Picture 1">
            <a:extLst>
              <a:ext uri="{FF2B5EF4-FFF2-40B4-BE49-F238E27FC236}">
                <a16:creationId xmlns:a16="http://schemas.microsoft.com/office/drawing/2014/main" id="{E437B457-22F5-61C5-AFAC-C9B810EF4391}"/>
              </a:ext>
            </a:extLst>
          </p:cNvPr>
          <p:cNvPicPr>
            <a:picLocks noChangeAspect="1"/>
          </p:cNvPicPr>
          <p:nvPr/>
        </p:nvPicPr>
        <p:blipFill>
          <a:blip r:embed="rId3"/>
          <a:stretch>
            <a:fillRect/>
          </a:stretch>
        </p:blipFill>
        <p:spPr>
          <a:xfrm>
            <a:off x="1524000" y="1408768"/>
            <a:ext cx="5880100" cy="774700"/>
          </a:xfrm>
          <a:prstGeom prst="rect">
            <a:avLst/>
          </a:prstGeom>
        </p:spPr>
      </p:pic>
      <p:pic>
        <p:nvPicPr>
          <p:cNvPr id="3" name="Picture 2">
            <a:extLst>
              <a:ext uri="{FF2B5EF4-FFF2-40B4-BE49-F238E27FC236}">
                <a16:creationId xmlns:a16="http://schemas.microsoft.com/office/drawing/2014/main" id="{CC576841-57FB-BCD9-D140-DA942D776C8C}"/>
              </a:ext>
            </a:extLst>
          </p:cNvPr>
          <p:cNvPicPr>
            <a:picLocks noChangeAspect="1"/>
          </p:cNvPicPr>
          <p:nvPr/>
        </p:nvPicPr>
        <p:blipFill>
          <a:blip r:embed="rId4"/>
          <a:stretch>
            <a:fillRect/>
          </a:stretch>
        </p:blipFill>
        <p:spPr>
          <a:xfrm>
            <a:off x="2189922" y="2440693"/>
            <a:ext cx="4051300" cy="431800"/>
          </a:xfrm>
          <a:prstGeom prst="rect">
            <a:avLst/>
          </a:prstGeom>
        </p:spPr>
      </p:pic>
      <p:pic>
        <p:nvPicPr>
          <p:cNvPr id="6" name="Picture 5">
            <a:extLst>
              <a:ext uri="{FF2B5EF4-FFF2-40B4-BE49-F238E27FC236}">
                <a16:creationId xmlns:a16="http://schemas.microsoft.com/office/drawing/2014/main" id="{444001E9-E7F2-D923-FEE2-C45D463DC886}"/>
              </a:ext>
            </a:extLst>
          </p:cNvPr>
          <p:cNvPicPr>
            <a:picLocks noChangeAspect="1"/>
          </p:cNvPicPr>
          <p:nvPr/>
        </p:nvPicPr>
        <p:blipFill>
          <a:blip r:embed="rId5"/>
          <a:stretch>
            <a:fillRect/>
          </a:stretch>
        </p:blipFill>
        <p:spPr>
          <a:xfrm>
            <a:off x="2209800" y="3098800"/>
            <a:ext cx="2552700" cy="660400"/>
          </a:xfrm>
          <a:prstGeom prst="rect">
            <a:avLst/>
          </a:prstGeom>
        </p:spPr>
      </p:pic>
      <p:pic>
        <p:nvPicPr>
          <p:cNvPr id="9" name="Picture 8">
            <a:extLst>
              <a:ext uri="{FF2B5EF4-FFF2-40B4-BE49-F238E27FC236}">
                <a16:creationId xmlns:a16="http://schemas.microsoft.com/office/drawing/2014/main" id="{B25DCD43-9163-8FC4-6E1B-D807323BDAFC}"/>
              </a:ext>
            </a:extLst>
          </p:cNvPr>
          <p:cNvPicPr>
            <a:picLocks noChangeAspect="1"/>
          </p:cNvPicPr>
          <p:nvPr/>
        </p:nvPicPr>
        <p:blipFill>
          <a:blip r:embed="rId6"/>
          <a:stretch>
            <a:fillRect/>
          </a:stretch>
        </p:blipFill>
        <p:spPr>
          <a:xfrm>
            <a:off x="806450" y="4559301"/>
            <a:ext cx="7315200" cy="673100"/>
          </a:xfrm>
          <a:prstGeom prst="rect">
            <a:avLst/>
          </a:prstGeom>
        </p:spPr>
      </p:pic>
    </p:spTree>
    <p:extLst>
      <p:ext uri="{BB962C8B-B14F-4D97-AF65-F5344CB8AC3E}">
        <p14:creationId xmlns:p14="http://schemas.microsoft.com/office/powerpoint/2010/main" val="1993475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多层神经网络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训练</a:t>
            </a:r>
            <a:endParaRPr sz="3600" spc="-5" dirty="0">
              <a:latin typeface="Arial" panose="020B0604020202020204"/>
              <a:cs typeface="Arial" panose="020B0604020202020204"/>
            </a:endParaRPr>
          </a:p>
        </p:txBody>
      </p:sp>
      <p:sp>
        <p:nvSpPr>
          <p:cNvPr id="7" name="TextBox 6">
            <a:extLst>
              <a:ext uri="{FF2B5EF4-FFF2-40B4-BE49-F238E27FC236}">
                <a16:creationId xmlns:a16="http://schemas.microsoft.com/office/drawing/2014/main" id="{D00D96C7-F41E-85B4-07AB-26D215814FA1}"/>
              </a:ext>
            </a:extLst>
          </p:cNvPr>
          <p:cNvSpPr txBox="1"/>
          <p:nvPr/>
        </p:nvSpPr>
        <p:spPr>
          <a:xfrm>
            <a:off x="759286" y="973816"/>
            <a:ext cx="6479714" cy="3693319"/>
          </a:xfrm>
          <a:prstGeom prst="rect">
            <a:avLst/>
          </a:prstGeom>
          <a:noFill/>
        </p:spPr>
        <p:txBody>
          <a:bodyPr wrap="square">
            <a:spAutoFit/>
          </a:bodyPr>
          <a:lstStyle/>
          <a:p>
            <a:r>
              <a:rPr lang="zh-CN" altLang="en-US" dirty="0"/>
              <a:t>依据前向传播有</a:t>
            </a:r>
            <a:endParaRPr lang="en-US" dirty="0">
              <a:solidFill>
                <a:srgbClr val="111111"/>
              </a:solidFill>
              <a:latin typeface="Noto Sans" panose="020B0502040504020204" pitchFamily="34" charset="0"/>
            </a:endParaRPr>
          </a:p>
          <a:p>
            <a:pPr algn="l"/>
            <a:endParaRPr lang="en-US" dirty="0">
              <a:solidFill>
                <a:srgbClr val="111111"/>
              </a:solidFill>
              <a:latin typeface="Noto Sans" panose="020B0502040504020204" pitchFamily="34" charset="0"/>
            </a:endParaRPr>
          </a:p>
          <a:p>
            <a:pPr algn="l"/>
            <a:endParaRPr lang="en-US" dirty="0">
              <a:solidFill>
                <a:srgbClr val="111111"/>
              </a:solidFill>
              <a:latin typeface="Noto Sans" panose="020B0502040504020204" pitchFamily="34" charset="0"/>
            </a:endParaRPr>
          </a:p>
          <a:p>
            <a:pPr algn="l"/>
            <a:endParaRPr lang="en-US" altLang="zh-CN" dirty="0">
              <a:solidFill>
                <a:srgbClr val="111111"/>
              </a:solidFill>
              <a:latin typeface="Noto Sans" panose="020B0502040504020204" pitchFamily="34" charset="0"/>
            </a:endParaRPr>
          </a:p>
          <a:p>
            <a:r>
              <a:rPr lang="zh-CN" altLang="en-US" dirty="0"/>
              <a:t>有了 𝛿</a:t>
            </a:r>
            <a:r>
              <a:rPr lang="zh-CN" altLang="en-US" baseline="30000" dirty="0"/>
              <a:t>𝑙 </a:t>
            </a:r>
            <a:r>
              <a:rPr lang="zh-CN" altLang="en-US" dirty="0"/>
              <a:t>的表达式，从而求出𝑊</a:t>
            </a:r>
            <a:r>
              <a:rPr lang="en-US" altLang="zh-CN" dirty="0"/>
              <a:t>,</a:t>
            </a:r>
            <a:r>
              <a:rPr lang="zh-CN" altLang="en-US" dirty="0"/>
              <a:t>𝑏 的梯度表达式</a:t>
            </a:r>
            <a:endParaRPr lang="en-US" altLang="zh-CN" dirty="0"/>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endParaRPr lang="en-US" altLang="zh-CN" dirty="0">
              <a:solidFill>
                <a:srgbClr val="111111"/>
              </a:solidFill>
              <a:latin typeface="Noto Sans" panose="020B0502040504020204" pitchFamily="34" charset="0"/>
            </a:endParaRPr>
          </a:p>
          <a:p>
            <a:r>
              <a:rPr lang="zh-CN" altLang="en-US" dirty="0">
                <a:solidFill>
                  <a:srgbClr val="111111"/>
                </a:solidFill>
                <a:latin typeface="Noto Sans" panose="020B0502040504020204" pitchFamily="34" charset="0"/>
              </a:rPr>
              <a:t>更新权值</a:t>
            </a:r>
            <a:endParaRPr lang="en-US" altLang="zh-CN" dirty="0">
              <a:solidFill>
                <a:srgbClr val="111111"/>
              </a:solidFill>
              <a:latin typeface="Noto Sans" panose="020B0502040504020204" pitchFamily="34" charset="0"/>
            </a:endParaRPr>
          </a:p>
        </p:txBody>
      </p:sp>
      <p:pic>
        <p:nvPicPr>
          <p:cNvPr id="4" name="Picture 3">
            <a:extLst>
              <a:ext uri="{FF2B5EF4-FFF2-40B4-BE49-F238E27FC236}">
                <a16:creationId xmlns:a16="http://schemas.microsoft.com/office/drawing/2014/main" id="{FA5E1C21-B877-E635-A545-6727254A86F0}"/>
              </a:ext>
            </a:extLst>
          </p:cNvPr>
          <p:cNvPicPr>
            <a:picLocks noChangeAspect="1"/>
          </p:cNvPicPr>
          <p:nvPr/>
        </p:nvPicPr>
        <p:blipFill>
          <a:blip r:embed="rId3"/>
          <a:stretch>
            <a:fillRect/>
          </a:stretch>
        </p:blipFill>
        <p:spPr>
          <a:xfrm>
            <a:off x="2983143" y="1295400"/>
            <a:ext cx="1884221" cy="457200"/>
          </a:xfrm>
          <a:prstGeom prst="rect">
            <a:avLst/>
          </a:prstGeom>
        </p:spPr>
      </p:pic>
      <p:pic>
        <p:nvPicPr>
          <p:cNvPr id="5" name="Picture 4">
            <a:extLst>
              <a:ext uri="{FF2B5EF4-FFF2-40B4-BE49-F238E27FC236}">
                <a16:creationId xmlns:a16="http://schemas.microsoft.com/office/drawing/2014/main" id="{0FF80081-E1D2-3047-3B51-C00A8913EC63}"/>
              </a:ext>
            </a:extLst>
          </p:cNvPr>
          <p:cNvPicPr>
            <a:picLocks noChangeAspect="1"/>
          </p:cNvPicPr>
          <p:nvPr/>
        </p:nvPicPr>
        <p:blipFill>
          <a:blip r:embed="rId4"/>
          <a:stretch>
            <a:fillRect/>
          </a:stretch>
        </p:blipFill>
        <p:spPr>
          <a:xfrm>
            <a:off x="6781800" y="1242483"/>
            <a:ext cx="1917700" cy="635000"/>
          </a:xfrm>
          <a:prstGeom prst="rect">
            <a:avLst/>
          </a:prstGeom>
        </p:spPr>
      </p:pic>
      <p:pic>
        <p:nvPicPr>
          <p:cNvPr id="8" name="Picture 7">
            <a:extLst>
              <a:ext uri="{FF2B5EF4-FFF2-40B4-BE49-F238E27FC236}">
                <a16:creationId xmlns:a16="http://schemas.microsoft.com/office/drawing/2014/main" id="{C6A1BC80-EEBF-BBEE-A477-1CBEBEDAB985}"/>
              </a:ext>
            </a:extLst>
          </p:cNvPr>
          <p:cNvPicPr>
            <a:picLocks noChangeAspect="1"/>
          </p:cNvPicPr>
          <p:nvPr/>
        </p:nvPicPr>
        <p:blipFill>
          <a:blip r:embed="rId5"/>
          <a:stretch>
            <a:fillRect/>
          </a:stretch>
        </p:blipFill>
        <p:spPr>
          <a:xfrm>
            <a:off x="2618800" y="2567011"/>
            <a:ext cx="2425700" cy="1282700"/>
          </a:xfrm>
          <a:prstGeom prst="rect">
            <a:avLst/>
          </a:prstGeom>
        </p:spPr>
      </p:pic>
      <p:pic>
        <p:nvPicPr>
          <p:cNvPr id="10" name="Picture 9">
            <a:extLst>
              <a:ext uri="{FF2B5EF4-FFF2-40B4-BE49-F238E27FC236}">
                <a16:creationId xmlns:a16="http://schemas.microsoft.com/office/drawing/2014/main" id="{72224B94-A5F8-97D3-C493-CFF8875ACCA1}"/>
              </a:ext>
            </a:extLst>
          </p:cNvPr>
          <p:cNvPicPr>
            <a:picLocks noChangeAspect="1"/>
          </p:cNvPicPr>
          <p:nvPr/>
        </p:nvPicPr>
        <p:blipFill>
          <a:blip r:embed="rId6"/>
          <a:stretch>
            <a:fillRect/>
          </a:stretch>
        </p:blipFill>
        <p:spPr>
          <a:xfrm>
            <a:off x="2586662" y="4578292"/>
            <a:ext cx="2454824" cy="1282701"/>
          </a:xfrm>
          <a:prstGeom prst="rect">
            <a:avLst/>
          </a:prstGeom>
        </p:spPr>
      </p:pic>
    </p:spTree>
    <p:extLst>
      <p:ext uri="{BB962C8B-B14F-4D97-AF65-F5344CB8AC3E}">
        <p14:creationId xmlns:p14="http://schemas.microsoft.com/office/powerpoint/2010/main" val="3091686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经典的神经网络</a:t>
            </a:r>
            <a:endParaRPr sz="3600"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2877CE8B-E970-0E0A-B298-46278D871067}"/>
              </a:ext>
            </a:extLst>
          </p:cNvPr>
          <p:cNvSpPr txBox="1"/>
          <p:nvPr/>
        </p:nvSpPr>
        <p:spPr>
          <a:xfrm>
            <a:off x="727362" y="1039053"/>
            <a:ext cx="7994075" cy="2246769"/>
          </a:xfrm>
          <a:prstGeom prst="rect">
            <a:avLst/>
          </a:prstGeom>
          <a:noFill/>
        </p:spPr>
        <p:txBody>
          <a:bodyPr wrap="square">
            <a:spAutoFit/>
          </a:bodyPr>
          <a:lstStyle/>
          <a:p>
            <a:pPr marL="457200" indent="-457200" algn="just">
              <a:buFont typeface="+mj-lt"/>
              <a:buAutoNum type="arabicPeriod"/>
            </a:pPr>
            <a:r>
              <a:rPr lang="zh-CN" altLang="en-US" sz="2000" dirty="0"/>
              <a:t>设计一个神经网络时，输入层与输出层的节点数往往是固定的，中间层则可以自由指定</a:t>
            </a:r>
          </a:p>
          <a:p>
            <a:pPr marL="457200" indent="-457200" algn="just">
              <a:buFont typeface="+mj-lt"/>
              <a:buAutoNum type="arabicPeriod"/>
            </a:pPr>
            <a:r>
              <a:rPr lang="zh-CN" altLang="en-US" sz="2000" dirty="0"/>
              <a:t>神经网络结构图中的拓扑与箭头代表着预测过程时数据的流向，跟训练时的数据流有一定的区别</a:t>
            </a:r>
          </a:p>
          <a:p>
            <a:pPr marL="457200" indent="-457200" algn="just">
              <a:buFont typeface="+mj-lt"/>
              <a:buAutoNum type="arabicPeriod"/>
            </a:pPr>
            <a:r>
              <a:rPr lang="zh-CN" altLang="en-US" sz="2000" dirty="0"/>
              <a:t>结构图里的关键不是圆圈（代表“神经元”），而是连接线（代表“神经元”之间的连接）。每个连接线对应一个不同的权重（其值称为权值），这是需要训练得到的。  </a:t>
            </a:r>
          </a:p>
        </p:txBody>
      </p:sp>
      <p:pic>
        <p:nvPicPr>
          <p:cNvPr id="20482" name="Picture 2">
            <a:extLst>
              <a:ext uri="{FF2B5EF4-FFF2-40B4-BE49-F238E27FC236}">
                <a16:creationId xmlns:a16="http://schemas.microsoft.com/office/drawing/2014/main" id="{30950BF7-C17B-E561-1B75-FA92B895E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389401"/>
            <a:ext cx="3657600" cy="23533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2BB475-ED2A-8632-9BD0-EACA1DFC4023}"/>
              </a:ext>
            </a:extLst>
          </p:cNvPr>
          <p:cNvSpPr txBox="1"/>
          <p:nvPr/>
        </p:nvSpPr>
        <p:spPr>
          <a:xfrm>
            <a:off x="1905000" y="4191000"/>
            <a:ext cx="1981200" cy="646331"/>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另一种表达形式：从下到上</a:t>
            </a:r>
            <a:endParaRPr lang="en-CN" dirty="0"/>
          </a:p>
        </p:txBody>
      </p:sp>
    </p:spTree>
    <p:extLst>
      <p:ext uri="{BB962C8B-B14F-4D97-AF65-F5344CB8AC3E}">
        <p14:creationId xmlns:p14="http://schemas.microsoft.com/office/powerpoint/2010/main" val="1003102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多层神经网络</a:t>
            </a:r>
            <a:r>
              <a:rPr lang="en-US" altLang="zh-CN" sz="3600" spc="-5" dirty="0">
                <a:latin typeface="Arial" panose="020B0604020202020204"/>
                <a:cs typeface="Arial" panose="020B0604020202020204"/>
              </a:rPr>
              <a:t>—</a:t>
            </a:r>
            <a:r>
              <a:rPr lang="en-CN" sz="3600" spc="-5" dirty="0">
                <a:latin typeface="Arial" panose="020B0604020202020204"/>
                <a:cs typeface="Arial" panose="020B0604020202020204"/>
              </a:rPr>
              <a:t>训练</a:t>
            </a:r>
            <a:endParaRPr sz="3600" spc="-5" dirty="0">
              <a:latin typeface="Arial" panose="020B0604020202020204"/>
              <a:cs typeface="Arial" panose="020B0604020202020204"/>
            </a:endParaRPr>
          </a:p>
        </p:txBody>
      </p:sp>
      <p:sp>
        <p:nvSpPr>
          <p:cNvPr id="7" name="TextBox 6">
            <a:extLst>
              <a:ext uri="{FF2B5EF4-FFF2-40B4-BE49-F238E27FC236}">
                <a16:creationId xmlns:a16="http://schemas.microsoft.com/office/drawing/2014/main" id="{B99487B0-E35E-0EC5-0E9D-B6CB7EC2C552}"/>
              </a:ext>
            </a:extLst>
          </p:cNvPr>
          <p:cNvSpPr txBox="1"/>
          <p:nvPr/>
        </p:nvSpPr>
        <p:spPr>
          <a:xfrm>
            <a:off x="759286" y="1066800"/>
            <a:ext cx="8156114" cy="3913828"/>
          </a:xfrm>
          <a:prstGeom prst="rect">
            <a:avLst/>
          </a:prstGeom>
          <a:noFill/>
        </p:spPr>
        <p:txBody>
          <a:bodyPr wrap="square">
            <a:spAutoFit/>
          </a:bodyPr>
          <a:lstStyle/>
          <a:p>
            <a:pPr>
              <a:lnSpc>
                <a:spcPct val="150000"/>
              </a:lnSpc>
            </a:pPr>
            <a:r>
              <a:rPr lang="zh-CN" altLang="en-US" sz="2400" b="0" i="0" dirty="0">
                <a:solidFill>
                  <a:srgbClr val="000000"/>
                </a:solidFill>
                <a:effectLst/>
                <a:latin typeface="Verdana" panose="020B0604030504040204" pitchFamily="34" charset="0"/>
              </a:rPr>
              <a:t>训练的主题仍然是优化和泛化</a:t>
            </a:r>
            <a:endParaRPr lang="en-US" altLang="zh-CN" sz="2400" b="0" i="0" dirty="0">
              <a:solidFill>
                <a:srgbClr val="000000"/>
              </a:solidFill>
              <a:effectLst/>
              <a:latin typeface="Verdana" panose="020B0604030504040204" pitchFamily="34" charset="0"/>
            </a:endParaRPr>
          </a:p>
          <a:p>
            <a:pPr>
              <a:lnSpc>
                <a:spcPct val="150000"/>
              </a:lnSpc>
            </a:pPr>
            <a:endParaRPr lang="en-US" sz="2400" dirty="0">
              <a:solidFill>
                <a:srgbClr val="000000"/>
              </a:solidFill>
              <a:latin typeface="Verdana" panose="020B0604030504040204" pitchFamily="34" charset="0"/>
            </a:endParaRPr>
          </a:p>
          <a:p>
            <a:pPr marL="285750" indent="-285750">
              <a:lnSpc>
                <a:spcPct val="150000"/>
              </a:lnSpc>
              <a:buFont typeface="Arial" panose="020B0604020202020204" pitchFamily="34" charset="0"/>
              <a:buChar char="•"/>
            </a:pPr>
            <a:r>
              <a:rPr lang="zh-CN" altLang="en-US" sz="2400" dirty="0">
                <a:solidFill>
                  <a:srgbClr val="FF0000"/>
                </a:solidFill>
              </a:rPr>
              <a:t>优化</a:t>
            </a:r>
            <a:r>
              <a:rPr lang="zh-CN" altLang="en-US" sz="2400" dirty="0"/>
              <a:t>：进一步改进梯度下降算法以及反向传播算法</a:t>
            </a:r>
            <a:br>
              <a:rPr lang="en-US" altLang="zh-CN" sz="2400" dirty="0"/>
            </a:br>
            <a:endParaRPr lang="en-US" sz="2400" dirty="0">
              <a:solidFill>
                <a:srgbClr val="000000"/>
              </a:solidFill>
              <a:latin typeface="Verdana" panose="020B0604030504040204" pitchFamily="34" charset="0"/>
            </a:endParaRPr>
          </a:p>
          <a:p>
            <a:pPr marL="285750" indent="-285750">
              <a:lnSpc>
                <a:spcPct val="150000"/>
              </a:lnSpc>
              <a:buFont typeface="Arial" panose="020B0604020202020204" pitchFamily="34" charset="0"/>
              <a:buChar char="•"/>
            </a:pPr>
            <a:r>
              <a:rPr lang="zh-CN" altLang="en-US" sz="2400" dirty="0">
                <a:solidFill>
                  <a:srgbClr val="FF0000"/>
                </a:solidFill>
              </a:rPr>
              <a:t>泛化</a:t>
            </a:r>
            <a:r>
              <a:rPr lang="zh-CN" altLang="en-US" sz="2400" dirty="0"/>
              <a:t>：层数增加，参数增加，表示能力大幅度增强，很容易出现</a:t>
            </a:r>
            <a:r>
              <a:rPr lang="zh-CN" altLang="en-US" sz="2400" b="1" dirty="0">
                <a:solidFill>
                  <a:srgbClr val="FF0000"/>
                </a:solidFill>
              </a:rPr>
              <a:t>过拟合现象</a:t>
            </a:r>
            <a:r>
              <a:rPr lang="zh-CN" altLang="en-US" sz="2400" b="1" dirty="0"/>
              <a:t>，</a:t>
            </a:r>
            <a:r>
              <a:rPr lang="zh-CN" altLang="en-US" sz="2400" dirty="0"/>
              <a:t>因此正则化技术就显得十分重要，包括</a:t>
            </a:r>
            <a:r>
              <a:rPr lang="en-US" altLang="zh-CN" sz="2400" dirty="0"/>
              <a:t>Dropout</a:t>
            </a:r>
            <a:r>
              <a:rPr lang="zh-CN" altLang="en-US" sz="2400" dirty="0"/>
              <a:t>和</a:t>
            </a:r>
            <a:r>
              <a:rPr lang="en-US" altLang="zh-CN" sz="2400" dirty="0"/>
              <a:t>Data</a:t>
            </a:r>
            <a:r>
              <a:rPr lang="zh-CN" altLang="en-US" sz="2400" dirty="0"/>
              <a:t> </a:t>
            </a:r>
            <a:r>
              <a:rPr lang="en-US" altLang="zh-CN" sz="2400" dirty="0"/>
              <a:t>Augmentation</a:t>
            </a:r>
            <a:r>
              <a:rPr lang="zh-CN" altLang="en-US" sz="2400" dirty="0"/>
              <a:t>等。</a:t>
            </a:r>
            <a:endParaRPr lang="en-CN" sz="2400" dirty="0"/>
          </a:p>
        </p:txBody>
      </p:sp>
    </p:spTree>
    <p:extLst>
      <p:ext uri="{BB962C8B-B14F-4D97-AF65-F5344CB8AC3E}">
        <p14:creationId xmlns:p14="http://schemas.microsoft.com/office/powerpoint/2010/main" val="4010706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多层神经网络</a:t>
            </a:r>
            <a:r>
              <a:rPr lang="en-US" altLang="zh-CN" sz="3600" spc="-5" dirty="0">
                <a:latin typeface="Arial" panose="020B0604020202020204"/>
                <a:cs typeface="Arial" panose="020B0604020202020204"/>
              </a:rPr>
              <a:t>—</a:t>
            </a:r>
            <a:r>
              <a:rPr lang="zh-CN" altLang="en-CN" sz="3600" spc="-5" dirty="0">
                <a:latin typeface="Arial" panose="020B0604020202020204"/>
                <a:cs typeface="Arial" panose="020B0604020202020204"/>
              </a:rPr>
              <a:t>影响</a:t>
            </a:r>
            <a:endParaRPr sz="3600" spc="-5" dirty="0">
              <a:latin typeface="Arial" panose="020B0604020202020204"/>
              <a:cs typeface="Arial" panose="020B0604020202020204"/>
            </a:endParaRPr>
          </a:p>
        </p:txBody>
      </p:sp>
      <p:sp>
        <p:nvSpPr>
          <p:cNvPr id="8" name="TextBox 7">
            <a:extLst>
              <a:ext uri="{FF2B5EF4-FFF2-40B4-BE49-F238E27FC236}">
                <a16:creationId xmlns:a16="http://schemas.microsoft.com/office/drawing/2014/main" id="{362FB4E9-5367-7AF1-EC15-92D541737875}"/>
              </a:ext>
            </a:extLst>
          </p:cNvPr>
          <p:cNvSpPr txBox="1"/>
          <p:nvPr/>
        </p:nvSpPr>
        <p:spPr>
          <a:xfrm>
            <a:off x="650081" y="1143000"/>
            <a:ext cx="7527464" cy="461665"/>
          </a:xfrm>
          <a:prstGeom prst="rect">
            <a:avLst/>
          </a:prstGeom>
          <a:noFill/>
        </p:spPr>
        <p:txBody>
          <a:bodyPr wrap="square">
            <a:spAutoFit/>
          </a:bodyPr>
          <a:lstStyle/>
          <a:p>
            <a:r>
              <a:rPr lang="zh-CN" altLang="en-US" sz="2400" b="0" i="0" dirty="0">
                <a:solidFill>
                  <a:srgbClr val="000000"/>
                </a:solidFill>
                <a:effectLst/>
                <a:latin typeface="Verdana" panose="020B0604030504040204" pitchFamily="34" charset="0"/>
              </a:rPr>
              <a:t>目前，深度神经网络在人工智能界占据统治地位。</a:t>
            </a:r>
            <a:endParaRPr lang="en-CN" sz="2400" dirty="0"/>
          </a:p>
        </p:txBody>
      </p:sp>
      <p:pic>
        <p:nvPicPr>
          <p:cNvPr id="66562" name="Picture 2">
            <a:extLst>
              <a:ext uri="{FF2B5EF4-FFF2-40B4-BE49-F238E27FC236}">
                <a16:creationId xmlns:a16="http://schemas.microsoft.com/office/drawing/2014/main" id="{34AAA7A6-979E-B6F3-7FAA-B0F748A23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35" y="1943814"/>
            <a:ext cx="1697018" cy="1981918"/>
          </a:xfrm>
          <a:prstGeom prst="rect">
            <a:avLst/>
          </a:prstGeom>
          <a:noFill/>
          <a:extLst>
            <a:ext uri="{909E8E84-426E-40DD-AFC4-6F175D3DCCD1}">
              <a14:hiddenFill xmlns:a14="http://schemas.microsoft.com/office/drawing/2010/main">
                <a:solidFill>
                  <a:srgbClr val="FFFFFF"/>
                </a:solidFill>
              </a14:hiddenFill>
            </a:ext>
          </a:extLst>
        </p:spPr>
      </p:pic>
      <p:pic>
        <p:nvPicPr>
          <p:cNvPr id="66564" name="Picture 4">
            <a:extLst>
              <a:ext uri="{FF2B5EF4-FFF2-40B4-BE49-F238E27FC236}">
                <a16:creationId xmlns:a16="http://schemas.microsoft.com/office/drawing/2014/main" id="{3C64EFF6-E823-E04E-236E-2435F1EE1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472" y="1955438"/>
            <a:ext cx="1778000" cy="2022475"/>
          </a:xfrm>
          <a:prstGeom prst="rect">
            <a:avLst/>
          </a:prstGeom>
          <a:noFill/>
          <a:extLst>
            <a:ext uri="{909E8E84-426E-40DD-AFC4-6F175D3DCCD1}">
              <a14:hiddenFill xmlns:a14="http://schemas.microsoft.com/office/drawing/2010/main">
                <a:solidFill>
                  <a:srgbClr val="FFFFFF"/>
                </a:solidFill>
              </a14:hiddenFill>
            </a:ext>
          </a:extLst>
        </p:spPr>
      </p:pic>
      <p:pic>
        <p:nvPicPr>
          <p:cNvPr id="66566" name="Picture 6">
            <a:extLst>
              <a:ext uri="{FF2B5EF4-FFF2-40B4-BE49-F238E27FC236}">
                <a16:creationId xmlns:a16="http://schemas.microsoft.com/office/drawing/2014/main" id="{10EBD6B1-8E59-3D9A-769C-1EAE227E18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586" y="1943290"/>
            <a:ext cx="1493045" cy="19819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169BEA9-9894-2C58-C4F1-85999D406666}"/>
              </a:ext>
            </a:extLst>
          </p:cNvPr>
          <p:cNvSpPr txBox="1"/>
          <p:nvPr/>
        </p:nvSpPr>
        <p:spPr>
          <a:xfrm>
            <a:off x="556697" y="3935257"/>
            <a:ext cx="1797050" cy="1477328"/>
          </a:xfrm>
          <a:prstGeom prst="rect">
            <a:avLst/>
          </a:prstGeom>
          <a:noFill/>
        </p:spPr>
        <p:txBody>
          <a:bodyPr wrap="square">
            <a:spAutoFit/>
          </a:bodyPr>
          <a:lstStyle/>
          <a:p>
            <a:pPr algn="ctr"/>
            <a:r>
              <a:rPr lang="en-US" b="0" i="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Geoffery</a:t>
            </a:r>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Hinton</a:t>
            </a:r>
          </a:p>
          <a:p>
            <a:pPr algn="ct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深度学习之父</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反向传播算法</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谷歌大脑</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2018</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图灵奖</a:t>
            </a:r>
            <a:endParaRPr lang="en-CN" dirty="0"/>
          </a:p>
        </p:txBody>
      </p:sp>
      <p:sp>
        <p:nvSpPr>
          <p:cNvPr id="13" name="TextBox 12">
            <a:extLst>
              <a:ext uri="{FF2B5EF4-FFF2-40B4-BE49-F238E27FC236}">
                <a16:creationId xmlns:a16="http://schemas.microsoft.com/office/drawing/2014/main" id="{DC569470-1806-BD39-54E6-22890ED63619}"/>
              </a:ext>
            </a:extLst>
          </p:cNvPr>
          <p:cNvSpPr txBox="1"/>
          <p:nvPr/>
        </p:nvSpPr>
        <p:spPr>
          <a:xfrm>
            <a:off x="2687926" y="3977913"/>
            <a:ext cx="1697017" cy="1200329"/>
          </a:xfrm>
          <a:prstGeom prst="rect">
            <a:avLst/>
          </a:prstGeom>
          <a:noFill/>
        </p:spPr>
        <p:txBody>
          <a:bodyPr wrap="square">
            <a:spAutoFit/>
          </a:bodyPr>
          <a:lstStyle/>
          <a:p>
            <a:pPr algn="ctr"/>
            <a:r>
              <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Yann </a:t>
            </a: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LeCun</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卷积网络之父</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Facebook</a:t>
            </a:r>
          </a:p>
          <a:p>
            <a:pPr algn="ct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2018</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图灵奖</a:t>
            </a:r>
            <a:endParaRPr lang="en-CN" dirty="0"/>
          </a:p>
        </p:txBody>
      </p:sp>
      <p:sp>
        <p:nvSpPr>
          <p:cNvPr id="15" name="TextBox 14">
            <a:extLst>
              <a:ext uri="{FF2B5EF4-FFF2-40B4-BE49-F238E27FC236}">
                <a16:creationId xmlns:a16="http://schemas.microsoft.com/office/drawing/2014/main" id="{6581DCE7-C7AD-0A76-FF17-436D91F5BBFC}"/>
              </a:ext>
            </a:extLst>
          </p:cNvPr>
          <p:cNvSpPr txBox="1"/>
          <p:nvPr/>
        </p:nvSpPr>
        <p:spPr>
          <a:xfrm>
            <a:off x="4394468" y="3977913"/>
            <a:ext cx="2511424" cy="1477328"/>
          </a:xfrm>
          <a:prstGeom prst="rect">
            <a:avLst/>
          </a:prstGeom>
          <a:noFill/>
        </p:spPr>
        <p:txBody>
          <a:bodyPr wrap="square">
            <a:spAutoFit/>
          </a:bodyPr>
          <a:lstStyle/>
          <a:p>
            <a:pPr algn="ct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Yoshua</a:t>
            </a:r>
            <a:r>
              <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Bengio</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dirty="0"/>
              <a:t>《Deep Learning》</a:t>
            </a:r>
            <a:r>
              <a:rPr lang="zh-CN" altLang="en-US" dirty="0"/>
              <a:t>作者</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生成对抗网络</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注意力机制</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2018</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图灵奖</a:t>
            </a:r>
            <a:endParaRPr lang="en-CN" dirty="0"/>
          </a:p>
        </p:txBody>
      </p:sp>
      <p:pic>
        <p:nvPicPr>
          <p:cNvPr id="66570" name="Picture 10" descr="Andrew Ng | Stanford HAI">
            <a:extLst>
              <a:ext uri="{FF2B5EF4-FFF2-40B4-BE49-F238E27FC236}">
                <a16:creationId xmlns:a16="http://schemas.microsoft.com/office/drawing/2014/main" id="{C57AA700-C2E4-BCC6-E6E9-616038070C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1955439"/>
            <a:ext cx="2022474" cy="202247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E25B3BF-D595-8BF3-90A8-5827A8A9CBA4}"/>
              </a:ext>
            </a:extLst>
          </p:cNvPr>
          <p:cNvSpPr txBox="1"/>
          <p:nvPr/>
        </p:nvSpPr>
        <p:spPr>
          <a:xfrm>
            <a:off x="7126437" y="4027590"/>
            <a:ext cx="1697037" cy="1200329"/>
          </a:xfrm>
          <a:prstGeom prst="rect">
            <a:avLst/>
          </a:prstGeom>
          <a:noFill/>
        </p:spPr>
        <p:txBody>
          <a:bodyPr wrap="square">
            <a:spAutoFit/>
          </a:bodyPr>
          <a:lstStyle/>
          <a:p>
            <a:pPr algn="ctr"/>
            <a:r>
              <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Andrew Ng</a:t>
            </a:r>
          </a:p>
          <a:p>
            <a:pPr algn="ct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斯坦佛SAIL</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百度大脑</a:t>
            </a:r>
            <a:endPar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Coursera</a:t>
            </a:r>
            <a:endParaRPr lang="en-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49737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回顾</a:t>
            </a:r>
            <a:endParaRPr sz="3600" spc="-5" dirty="0">
              <a:latin typeface="Arial" panose="020B0604020202020204"/>
              <a:cs typeface="Arial" panose="020B0604020202020204"/>
            </a:endParaRPr>
          </a:p>
        </p:txBody>
      </p:sp>
      <p:pic>
        <p:nvPicPr>
          <p:cNvPr id="67586" name="Picture 2">
            <a:extLst>
              <a:ext uri="{FF2B5EF4-FFF2-40B4-BE49-F238E27FC236}">
                <a16:creationId xmlns:a16="http://schemas.microsoft.com/office/drawing/2014/main" id="{A0274D7C-FBFD-5BE7-2FE2-341C09861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8382000" cy="45548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EBE8ED-14A5-F1CC-60E4-A70DF4AD265B}"/>
              </a:ext>
            </a:extLst>
          </p:cNvPr>
          <p:cNvSpPr txBox="1"/>
          <p:nvPr/>
        </p:nvSpPr>
        <p:spPr>
          <a:xfrm>
            <a:off x="3200400" y="861525"/>
            <a:ext cx="2971800" cy="461665"/>
          </a:xfrm>
          <a:prstGeom prst="rect">
            <a:avLst/>
          </a:prstGeom>
          <a:noFill/>
        </p:spPr>
        <p:txBody>
          <a:bodyPr wrap="square">
            <a:spAutoFit/>
          </a:bodyPr>
          <a:lstStyle/>
          <a:p>
            <a:r>
              <a:rPr lang="zh-CN" altLang="en-US" sz="2400" b="0" i="0" dirty="0">
                <a:solidFill>
                  <a:srgbClr val="000000"/>
                </a:solidFill>
                <a:effectLst/>
                <a:latin typeface="黑体" panose="02010609060101010101" pitchFamily="49" charset="-122"/>
                <a:ea typeface="黑体" panose="02010609060101010101" pitchFamily="49" charset="-122"/>
              </a:rPr>
              <a:t>三起三落的神经网络</a:t>
            </a:r>
            <a:endParaRPr lang="en-CN" sz="2400" dirty="0"/>
          </a:p>
        </p:txBody>
      </p:sp>
    </p:spTree>
    <p:extLst>
      <p:ext uri="{BB962C8B-B14F-4D97-AF65-F5344CB8AC3E}">
        <p14:creationId xmlns:p14="http://schemas.microsoft.com/office/powerpoint/2010/main" val="21356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回顾</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EAEBE8ED-14A5-F1CC-60E4-A70DF4AD265B}"/>
              </a:ext>
            </a:extLst>
          </p:cNvPr>
          <p:cNvSpPr txBox="1"/>
          <p:nvPr/>
        </p:nvSpPr>
        <p:spPr>
          <a:xfrm>
            <a:off x="3086100" y="602117"/>
            <a:ext cx="2971800" cy="461665"/>
          </a:xfrm>
          <a:prstGeom prst="rect">
            <a:avLst/>
          </a:prstGeom>
          <a:noFill/>
        </p:spPr>
        <p:txBody>
          <a:bodyPr wrap="square">
            <a:spAutoFit/>
          </a:bodyPr>
          <a:lstStyle/>
          <a:p>
            <a:r>
              <a:rPr lang="zh-CN" altLang="en-US" sz="2400" b="0" i="0" dirty="0">
                <a:solidFill>
                  <a:srgbClr val="000000"/>
                </a:solidFill>
                <a:effectLst/>
                <a:latin typeface="黑体" panose="02010609060101010101" pitchFamily="49" charset="-122"/>
                <a:ea typeface="黑体" panose="02010609060101010101" pitchFamily="49" charset="-122"/>
              </a:rPr>
              <a:t>表示能力不断增强</a:t>
            </a:r>
            <a:endParaRPr lang="en-CN" sz="2400" dirty="0"/>
          </a:p>
        </p:txBody>
      </p:sp>
      <p:pic>
        <p:nvPicPr>
          <p:cNvPr id="68610" name="Picture 2">
            <a:extLst>
              <a:ext uri="{FF2B5EF4-FFF2-40B4-BE49-F238E27FC236}">
                <a16:creationId xmlns:a16="http://schemas.microsoft.com/office/drawing/2014/main" id="{C6B00151-DC87-A3E0-CEC7-0FCC74865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61" y="1224832"/>
            <a:ext cx="7220658" cy="479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896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回顾</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EAEBE8ED-14A5-F1CC-60E4-A70DF4AD265B}"/>
              </a:ext>
            </a:extLst>
          </p:cNvPr>
          <p:cNvSpPr txBox="1"/>
          <p:nvPr/>
        </p:nvSpPr>
        <p:spPr>
          <a:xfrm>
            <a:off x="3445336" y="583067"/>
            <a:ext cx="2552700" cy="461665"/>
          </a:xfrm>
          <a:prstGeom prst="rect">
            <a:avLst/>
          </a:prstGeom>
          <a:noFill/>
        </p:spPr>
        <p:txBody>
          <a:bodyPr wrap="square">
            <a:spAutoFit/>
          </a:bodyPr>
          <a:lstStyle/>
          <a:p>
            <a:r>
              <a:rPr lang="zh-CN" altLang="en-US" sz="2400" b="0" i="0" dirty="0">
                <a:solidFill>
                  <a:srgbClr val="000000"/>
                </a:solidFill>
                <a:effectLst/>
                <a:latin typeface="黑体" panose="02010609060101010101" pitchFamily="49" charset="-122"/>
                <a:ea typeface="黑体" panose="02010609060101010101" pitchFamily="49" charset="-122"/>
              </a:rPr>
              <a:t>发展的外在原因</a:t>
            </a:r>
            <a:endParaRPr lang="en-CN" sz="2400" dirty="0"/>
          </a:p>
        </p:txBody>
      </p:sp>
      <p:pic>
        <p:nvPicPr>
          <p:cNvPr id="69634" name="Picture 2">
            <a:extLst>
              <a:ext uri="{FF2B5EF4-FFF2-40B4-BE49-F238E27FC236}">
                <a16:creationId xmlns:a16="http://schemas.microsoft.com/office/drawing/2014/main" id="{C484B62A-E01D-BF17-4A78-CD07B6A25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486" y="1157622"/>
            <a:ext cx="7775114" cy="487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733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a:extLst>
              <a:ext uri="{FF2B5EF4-FFF2-40B4-BE49-F238E27FC236}">
                <a16:creationId xmlns:a16="http://schemas.microsoft.com/office/drawing/2014/main" id="{57B669B9-39CB-1594-D7DD-700247B1F392}"/>
              </a:ext>
            </a:extLst>
          </p:cNvPr>
          <p:cNvSpPr txBox="1">
            <a:spLocks noGrp="1"/>
          </p:cNvSpPr>
          <p:nvPr>
            <p:ph type="title"/>
          </p:nvPr>
        </p:nvSpPr>
        <p:spPr>
          <a:xfrm>
            <a:off x="759286" y="266128"/>
            <a:ext cx="5870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回顾</a:t>
            </a:r>
            <a:endParaRPr sz="3600" spc="-5" dirty="0">
              <a:latin typeface="Arial" panose="020B0604020202020204"/>
              <a:cs typeface="Arial" panose="020B0604020202020204"/>
            </a:endParaRPr>
          </a:p>
        </p:txBody>
      </p:sp>
      <p:sp>
        <p:nvSpPr>
          <p:cNvPr id="6" name="TextBox 5">
            <a:extLst>
              <a:ext uri="{FF2B5EF4-FFF2-40B4-BE49-F238E27FC236}">
                <a16:creationId xmlns:a16="http://schemas.microsoft.com/office/drawing/2014/main" id="{EAEBE8ED-14A5-F1CC-60E4-A70DF4AD265B}"/>
              </a:ext>
            </a:extLst>
          </p:cNvPr>
          <p:cNvSpPr txBox="1"/>
          <p:nvPr/>
        </p:nvSpPr>
        <p:spPr>
          <a:xfrm>
            <a:off x="3445336" y="583067"/>
            <a:ext cx="2552700" cy="461665"/>
          </a:xfrm>
          <a:prstGeom prst="rect">
            <a:avLst/>
          </a:prstGeom>
          <a:noFill/>
        </p:spPr>
        <p:txBody>
          <a:bodyPr wrap="square">
            <a:spAutoFit/>
          </a:bodyPr>
          <a:lstStyle/>
          <a:p>
            <a:r>
              <a:rPr lang="zh-CN" altLang="en-US" sz="2400" b="0" i="0" dirty="0">
                <a:solidFill>
                  <a:srgbClr val="000000"/>
                </a:solidFill>
                <a:effectLst/>
                <a:latin typeface="黑体" panose="02010609060101010101" pitchFamily="49" charset="-122"/>
                <a:ea typeface="黑体" panose="02010609060101010101" pitchFamily="49" charset="-122"/>
              </a:rPr>
              <a:t>神经网络的类别</a:t>
            </a:r>
            <a:endParaRPr lang="en-CN" sz="2400" dirty="0"/>
          </a:p>
        </p:txBody>
      </p:sp>
      <p:pic>
        <p:nvPicPr>
          <p:cNvPr id="70658" name="Picture 2">
            <a:extLst>
              <a:ext uri="{FF2B5EF4-FFF2-40B4-BE49-F238E27FC236}">
                <a16:creationId xmlns:a16="http://schemas.microsoft.com/office/drawing/2014/main" id="{565D3B3B-EE27-C61B-C0A0-83EAD964D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3096"/>
            <a:ext cx="91440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7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77CE8B-E970-0E0A-B298-46278D871067}"/>
              </a:ext>
            </a:extLst>
          </p:cNvPr>
          <p:cNvSpPr txBox="1"/>
          <p:nvPr/>
        </p:nvSpPr>
        <p:spPr>
          <a:xfrm>
            <a:off x="759286" y="990600"/>
            <a:ext cx="8149188" cy="1477328"/>
          </a:xfrm>
          <a:prstGeom prst="rect">
            <a:avLst/>
          </a:prstGeom>
          <a:noFill/>
        </p:spPr>
        <p:txBody>
          <a:bodyPr wrap="square">
            <a:spAutoFit/>
          </a:bodyPr>
          <a:lstStyle/>
          <a:p>
            <a:r>
              <a:rPr lang="en-US" altLang="zh-CN" dirty="0"/>
              <a:t>1904</a:t>
            </a:r>
            <a:r>
              <a:rPr lang="zh-CN" altLang="en-US" dirty="0"/>
              <a:t>年生物学家就已经知晓了神经元的组成结构。</a:t>
            </a:r>
          </a:p>
          <a:p>
            <a:endParaRPr lang="en-US" altLang="zh-CN" dirty="0"/>
          </a:p>
          <a:p>
            <a:r>
              <a:rPr lang="zh-CN" altLang="en-US" dirty="0"/>
              <a:t>一个神经元通常具有多个</a:t>
            </a:r>
            <a:r>
              <a:rPr lang="zh-CN" altLang="en-US" b="1" dirty="0"/>
              <a:t>树突</a:t>
            </a:r>
            <a:r>
              <a:rPr lang="zh-CN" altLang="en-US" dirty="0"/>
              <a:t>，主要用来接受传入信息；而</a:t>
            </a:r>
            <a:r>
              <a:rPr lang="zh-CN" altLang="en-US" b="1" dirty="0"/>
              <a:t>轴突</a:t>
            </a:r>
            <a:r>
              <a:rPr lang="zh-CN" altLang="en-US" dirty="0"/>
              <a:t>只有一条，轴突尾端有许多轴突末梢可以给其他多个神经元传递信息。轴突末梢跟其他神经元的树突产生连接，从而传递信号。这个连接的位置在生物学上叫做“</a:t>
            </a:r>
            <a:r>
              <a:rPr lang="zh-CN" altLang="en-US" b="1" dirty="0"/>
              <a:t>突触</a:t>
            </a:r>
            <a:r>
              <a:rPr lang="zh-CN" altLang="en-US" dirty="0"/>
              <a:t>”。</a:t>
            </a:r>
          </a:p>
        </p:txBody>
      </p:sp>
      <p:pic>
        <p:nvPicPr>
          <p:cNvPr id="21506" name="Picture 2">
            <a:extLst>
              <a:ext uri="{FF2B5EF4-FFF2-40B4-BE49-F238E27FC236}">
                <a16:creationId xmlns:a16="http://schemas.microsoft.com/office/drawing/2014/main" id="{07BAF6C4-8209-D20D-B454-1B79E3729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2837622"/>
            <a:ext cx="5054600" cy="3009900"/>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神经元</a:t>
            </a:r>
            <a:endParaRPr sz="3600" dirty="0">
              <a:latin typeface="Arial" panose="020B0604020202020204"/>
              <a:cs typeface="Arial" panose="020B0604020202020204"/>
            </a:endParaRPr>
          </a:p>
        </p:txBody>
      </p:sp>
    </p:spTree>
    <p:extLst>
      <p:ext uri="{BB962C8B-B14F-4D97-AF65-F5344CB8AC3E}">
        <p14:creationId xmlns:p14="http://schemas.microsoft.com/office/powerpoint/2010/main" val="792530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77CE8B-E970-0E0A-B298-46278D871067}"/>
              </a:ext>
            </a:extLst>
          </p:cNvPr>
          <p:cNvSpPr txBox="1"/>
          <p:nvPr/>
        </p:nvSpPr>
        <p:spPr>
          <a:xfrm>
            <a:off x="726156" y="1055282"/>
            <a:ext cx="8260117" cy="1142108"/>
          </a:xfrm>
          <a:prstGeom prst="rect">
            <a:avLst/>
          </a:prstGeom>
          <a:noFill/>
        </p:spPr>
        <p:txBody>
          <a:bodyPr wrap="square">
            <a:spAutoFit/>
          </a:bodyPr>
          <a:lstStyle/>
          <a:p>
            <a:pPr>
              <a:lnSpc>
                <a:spcPct val="150000"/>
              </a:lnSpc>
            </a:pPr>
            <a:r>
              <a:rPr lang="en-US" altLang="zh-CN" sz="2400" dirty="0"/>
              <a:t>1943</a:t>
            </a:r>
            <a:r>
              <a:rPr lang="zh-CN" altLang="en-US" sz="2400" dirty="0"/>
              <a:t>年，心理学家</a:t>
            </a:r>
            <a:r>
              <a:rPr lang="en-US" sz="2400" dirty="0"/>
              <a:t>McCulloch</a:t>
            </a:r>
            <a:r>
              <a:rPr lang="zh-CN" altLang="en-US" sz="2400" dirty="0"/>
              <a:t>和数学家</a:t>
            </a:r>
            <a:r>
              <a:rPr lang="en-US" sz="2400" dirty="0"/>
              <a:t>Pitts</a:t>
            </a:r>
            <a:r>
              <a:rPr lang="zh-CN" altLang="en-US" sz="2400" dirty="0"/>
              <a:t>参考了生物神经元的结构，发表了抽象的神经元模型</a:t>
            </a:r>
            <a:r>
              <a:rPr lang="en-US" sz="2400" dirty="0"/>
              <a:t>MP。</a:t>
            </a:r>
            <a:endParaRPr lang="zh-CN" altLang="en-US" sz="2400" dirty="0"/>
          </a:p>
        </p:txBody>
      </p:sp>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神经元</a:t>
            </a:r>
            <a:endParaRPr sz="3600" dirty="0">
              <a:latin typeface="Arial" panose="020B0604020202020204"/>
              <a:cs typeface="Arial" panose="020B0604020202020204"/>
            </a:endParaRPr>
          </a:p>
        </p:txBody>
      </p:sp>
      <p:pic>
        <p:nvPicPr>
          <p:cNvPr id="22530" name="Picture 2">
            <a:extLst>
              <a:ext uri="{FF2B5EF4-FFF2-40B4-BE49-F238E27FC236}">
                <a16:creationId xmlns:a16="http://schemas.microsoft.com/office/drawing/2014/main" id="{CFFDECD8-ED66-F965-2CCF-0412E46DF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590800"/>
            <a:ext cx="1970193" cy="28067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A031220F-6A07-904A-9ACC-9FDA17B6C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807" y="2590800"/>
            <a:ext cx="2133600" cy="2806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C3C26F-57C4-870B-A170-97FE80C14873}"/>
              </a:ext>
            </a:extLst>
          </p:cNvPr>
          <p:cNvSpPr txBox="1"/>
          <p:nvPr/>
        </p:nvSpPr>
        <p:spPr>
          <a:xfrm>
            <a:off x="2120109" y="5433386"/>
            <a:ext cx="5208582"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Warren McCulloch（</a:t>
            </a:r>
            <a:r>
              <a:rPr lang="zh-CN" alt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左）和 </a:t>
            </a:r>
            <a:r>
              <a:rPr 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Walter Pitts（</a:t>
            </a:r>
            <a:r>
              <a:rPr lang="zh-CN" altLang="en-US" b="0" i="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右）</a:t>
            </a:r>
            <a:r>
              <a:rPr lang="zh-CN" altLang="en-US" b="0" i="0" dirty="0">
                <a:solidFill>
                  <a:srgbClr val="000000"/>
                </a:solidFill>
                <a:effectLst/>
                <a:latin typeface="Times New Roman" panose="02020603050405020304" pitchFamily="18" charset="0"/>
                <a:cs typeface="Times New Roman" panose="02020603050405020304" pitchFamily="18" charset="0"/>
              </a:rPr>
              <a:t> </a:t>
            </a:r>
            <a:endParaRPr lang="en-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661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77CE8B-E970-0E0A-B298-46278D871067}"/>
              </a:ext>
            </a:extLst>
          </p:cNvPr>
          <p:cNvSpPr txBox="1"/>
          <p:nvPr/>
        </p:nvSpPr>
        <p:spPr>
          <a:xfrm>
            <a:off x="726156" y="1055282"/>
            <a:ext cx="8260117" cy="1697837"/>
          </a:xfrm>
          <a:prstGeom prst="rect">
            <a:avLst/>
          </a:prstGeom>
          <a:noFill/>
        </p:spPr>
        <p:txBody>
          <a:bodyPr wrap="square">
            <a:spAutoFit/>
          </a:bodyPr>
          <a:lstStyle/>
          <a:p>
            <a:pPr>
              <a:lnSpc>
                <a:spcPct val="150000"/>
              </a:lnSpc>
            </a:pPr>
            <a:r>
              <a:rPr lang="zh-CN" altLang="en-US" sz="2400" dirty="0"/>
              <a:t>神经元模型是一个包含输入，输出与计算功能的模型。输入可以类比为神经元的树突，而输出可以类比为神经元的轴突，计算则可以类比为细胞核。</a:t>
            </a:r>
          </a:p>
        </p:txBody>
      </p:sp>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神经元结构</a:t>
            </a:r>
            <a:endParaRPr sz="3600" dirty="0">
              <a:latin typeface="Arial" panose="020B0604020202020204"/>
              <a:cs typeface="Arial" panose="020B0604020202020204"/>
            </a:endParaRPr>
          </a:p>
        </p:txBody>
      </p:sp>
      <p:pic>
        <p:nvPicPr>
          <p:cNvPr id="23554" name="Picture 2">
            <a:extLst>
              <a:ext uri="{FF2B5EF4-FFF2-40B4-BE49-F238E27FC236}">
                <a16:creationId xmlns:a16="http://schemas.microsoft.com/office/drawing/2014/main" id="{DAB0DE07-07B0-1FE7-081D-57402E30B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753119"/>
            <a:ext cx="4724400" cy="27526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442E4A-4364-8327-1A7C-8C2D68343F73}"/>
              </a:ext>
            </a:extLst>
          </p:cNvPr>
          <p:cNvSpPr txBox="1"/>
          <p:nvPr/>
        </p:nvSpPr>
        <p:spPr>
          <a:xfrm>
            <a:off x="629479" y="2940396"/>
            <a:ext cx="3690730" cy="2862322"/>
          </a:xfrm>
          <a:prstGeom prst="rect">
            <a:avLst/>
          </a:prstGeom>
          <a:noFill/>
        </p:spPr>
        <p:txBody>
          <a:bodyPr wrap="square">
            <a:spAutoFit/>
          </a:bodyPr>
          <a:lstStyle/>
          <a:p>
            <a:pPr marL="285750" indent="-285750">
              <a:buFont typeface="Arial" panose="020B0604020202020204" pitchFamily="34" charset="0"/>
              <a:buChar char="•"/>
            </a:pPr>
            <a:r>
              <a:rPr lang="zh-CN" altLang="en-US" b="0" i="0" dirty="0">
                <a:solidFill>
                  <a:srgbClr val="000000"/>
                </a:solidFill>
                <a:effectLst/>
                <a:latin typeface="Verdana" panose="020B0604030504040204" pitchFamily="34" charset="0"/>
              </a:rPr>
              <a:t>注意中间</a:t>
            </a:r>
            <a:r>
              <a:rPr lang="zh-CN" altLang="en-US" b="0" i="0" dirty="0">
                <a:solidFill>
                  <a:srgbClr val="000000"/>
                </a:solidFill>
                <a:effectLst/>
                <a:latin typeface="宋体" panose="02010600030101010101" pitchFamily="2" charset="-122"/>
                <a:ea typeface="宋体" panose="02010600030101010101" pitchFamily="2" charset="-122"/>
              </a:rPr>
              <a:t>的箭头线。这些线称为“连接”。每个上有一个“权值”</a:t>
            </a:r>
            <a:r>
              <a:rPr lang="zh-CN" altLang="en-US" b="0" i="0" dirty="0">
                <a:solidFill>
                  <a:srgbClr val="000000"/>
                </a:solidFill>
                <a:effectLst/>
                <a:latin typeface="Verdana" panose="020B0604030504040204" pitchFamily="34" charset="0"/>
              </a:rPr>
              <a:t>。</a:t>
            </a:r>
            <a:endParaRPr lang="en-US" altLang="zh-CN" b="0" i="0" dirty="0">
              <a:solidFill>
                <a:srgbClr val="000000"/>
              </a:solidFill>
              <a:effectLst/>
              <a:latin typeface="Verdana" panose="020B0604030504040204" pitchFamily="34" charset="0"/>
            </a:endParaRPr>
          </a:p>
          <a:p>
            <a:pPr marL="285750" indent="-285750">
              <a:buFont typeface="Arial" panose="020B0604020202020204" pitchFamily="34" charset="0"/>
              <a:buChar char="•"/>
            </a:pPr>
            <a:endParaRPr lang="en-US" altLang="zh-CN" b="0" i="0" dirty="0">
              <a:solidFill>
                <a:srgbClr val="000000"/>
              </a:solidFill>
              <a:effectLst/>
              <a:latin typeface="Verdana" panose="020B0604030504040204" pitchFamily="34" charset="0"/>
            </a:endParaRPr>
          </a:p>
          <a:p>
            <a:pPr marL="285750" indent="-285750">
              <a:buFont typeface="Arial" panose="020B0604020202020204" pitchFamily="34" charset="0"/>
              <a:buChar char="•"/>
            </a:pPr>
            <a:r>
              <a:rPr lang="zh-CN" altLang="en-US" dirty="0"/>
              <a:t>连接是神经元中最重要的东西。每一个连接上都有一个权重。</a:t>
            </a:r>
            <a:endParaRPr lang="en-US" altLang="zh-CN" dirty="0"/>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一个神经网络的训练算法就是让权重的值调整到最佳，以使得整个网络的预测效果最好。</a:t>
            </a:r>
          </a:p>
        </p:txBody>
      </p:sp>
    </p:spTree>
    <p:extLst>
      <p:ext uri="{BB962C8B-B14F-4D97-AF65-F5344CB8AC3E}">
        <p14:creationId xmlns:p14="http://schemas.microsoft.com/office/powerpoint/2010/main" val="4144394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77CE8B-E970-0E0A-B298-46278D871067}"/>
              </a:ext>
            </a:extLst>
          </p:cNvPr>
          <p:cNvSpPr txBox="1"/>
          <p:nvPr/>
        </p:nvSpPr>
        <p:spPr>
          <a:xfrm>
            <a:off x="726156" y="1055282"/>
            <a:ext cx="8260117" cy="589841"/>
          </a:xfrm>
          <a:prstGeom prst="rect">
            <a:avLst/>
          </a:prstGeom>
          <a:noFill/>
        </p:spPr>
        <p:txBody>
          <a:bodyPr wrap="square">
            <a:spAutoFit/>
          </a:bodyPr>
          <a:lstStyle/>
          <a:p>
            <a:pPr>
              <a:lnSpc>
                <a:spcPct val="150000"/>
              </a:lnSpc>
            </a:pPr>
            <a:r>
              <a:rPr lang="zh-CN" altLang="en-US" sz="2400" dirty="0"/>
              <a:t>在神经元模型里，每个有向箭头表示的是值的加权传递。</a:t>
            </a:r>
          </a:p>
        </p:txBody>
      </p:sp>
      <p:sp>
        <p:nvSpPr>
          <p:cNvPr id="16" name="object 2">
            <a:extLst>
              <a:ext uri="{FF2B5EF4-FFF2-40B4-BE49-F238E27FC236}">
                <a16:creationId xmlns:a16="http://schemas.microsoft.com/office/drawing/2014/main" id="{03ED7902-036E-785E-99DA-7807FB396587}"/>
              </a:ext>
            </a:extLst>
          </p:cNvPr>
          <p:cNvSpPr txBox="1">
            <a:spLocks noGrp="1"/>
          </p:cNvSpPr>
          <p:nvPr>
            <p:ph type="title"/>
          </p:nvPr>
        </p:nvSpPr>
        <p:spPr>
          <a:xfrm>
            <a:off x="759286" y="266128"/>
            <a:ext cx="3965114" cy="566822"/>
          </a:xfrm>
          <a:prstGeom prst="rect">
            <a:avLst/>
          </a:prstGeom>
        </p:spPr>
        <p:txBody>
          <a:bodyPr vert="horz" wrap="square" lIns="0" tIns="12700" rIns="0" bIns="0" rtlCol="0">
            <a:spAutoFit/>
          </a:bodyPr>
          <a:lstStyle/>
          <a:p>
            <a:pPr marL="12700">
              <a:lnSpc>
                <a:spcPct val="100000"/>
              </a:lnSpc>
              <a:spcBef>
                <a:spcPts val="100"/>
              </a:spcBef>
            </a:pPr>
            <a:r>
              <a:rPr lang="en-CN" sz="3600" spc="-5" dirty="0">
                <a:latin typeface="Arial" panose="020B0604020202020204"/>
                <a:cs typeface="Arial" panose="020B0604020202020204"/>
              </a:rPr>
              <a:t>神经元结构</a:t>
            </a:r>
            <a:endParaRPr sz="3600" dirty="0">
              <a:latin typeface="Arial" panose="020B0604020202020204"/>
              <a:cs typeface="Arial" panose="020B0604020202020204"/>
            </a:endParaRPr>
          </a:p>
        </p:txBody>
      </p:sp>
      <p:pic>
        <p:nvPicPr>
          <p:cNvPr id="24578" name="Picture 2">
            <a:extLst>
              <a:ext uri="{FF2B5EF4-FFF2-40B4-BE49-F238E27FC236}">
                <a16:creationId xmlns:a16="http://schemas.microsoft.com/office/drawing/2014/main" id="{B919D2F6-9E66-6F19-77E5-E9715F0FF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1867455"/>
            <a:ext cx="6731000" cy="38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295892"/>
      </p:ext>
    </p:extLst>
  </p:cSld>
  <p:clrMapOvr>
    <a:masterClrMapping/>
  </p:clrMapOvr>
</p:sld>
</file>

<file path=ppt/theme/theme1.xml><?xml version="1.0" encoding="utf-8"?>
<a:theme xmlns:a="http://schemas.openxmlformats.org/drawingml/2006/main" name="模板一">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模板一</Template>
  <TotalTime>5899</TotalTime>
  <Words>4121</Words>
  <Application>Microsoft Macintosh PowerPoint</Application>
  <PresentationFormat>On-screen Show (4:3)</PresentationFormat>
  <Paragraphs>326</Paragraphs>
  <Slides>55</Slides>
  <Notes>54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55</vt:i4>
      </vt:variant>
    </vt:vector>
  </HeadingPairs>
  <TitlesOfParts>
    <vt:vector size="73" baseType="lpstr">
      <vt:lpstr>等线</vt:lpstr>
      <vt:lpstr>楷体</vt:lpstr>
      <vt:lpstr>隶书</vt:lpstr>
      <vt:lpstr>黑体</vt:lpstr>
      <vt:lpstr>宋体</vt:lpstr>
      <vt:lpstr>华文新魏</vt:lpstr>
      <vt:lpstr>Arial</vt:lpstr>
      <vt:lpstr>Calibri</vt:lpstr>
      <vt:lpstr>Calibri Light</vt:lpstr>
      <vt:lpstr>Cambria Math</vt:lpstr>
      <vt:lpstr>Noto Sans</vt:lpstr>
      <vt:lpstr>Times New Roman</vt:lpstr>
      <vt:lpstr>Times New Roman</vt:lpstr>
      <vt:lpstr>Verdana</vt:lpstr>
      <vt:lpstr>Verdana</vt:lpstr>
      <vt:lpstr>Wingdings</vt:lpstr>
      <vt:lpstr>模板一</vt:lpstr>
      <vt:lpstr>默认设计模板</vt:lpstr>
      <vt:lpstr>Lecture 9: Introduction of Neural Network</vt:lpstr>
      <vt:lpstr>PowerPoint Presentation</vt:lpstr>
      <vt:lpstr>PowerPoint Presentation</vt:lpstr>
      <vt:lpstr>经典的神经网络</vt:lpstr>
      <vt:lpstr>经典的神经网络</vt:lpstr>
      <vt:lpstr>神经元</vt:lpstr>
      <vt:lpstr>神经元</vt:lpstr>
      <vt:lpstr>神经元结构</vt:lpstr>
      <vt:lpstr>神经元结构</vt:lpstr>
      <vt:lpstr>神经元计算</vt:lpstr>
      <vt:lpstr>神经元扩展</vt:lpstr>
      <vt:lpstr>影响</vt:lpstr>
      <vt:lpstr>单层神经网络（感知器）</vt:lpstr>
      <vt:lpstr>感知器模型</vt:lpstr>
      <vt:lpstr>感知器模型</vt:lpstr>
      <vt:lpstr>感知器模型</vt:lpstr>
      <vt:lpstr>感知器模型</vt:lpstr>
      <vt:lpstr>感知器—影响</vt:lpstr>
      <vt:lpstr>两层神经网络（多层感知器）</vt:lpstr>
      <vt:lpstr>两层神经网络（多层感知器）</vt:lpstr>
      <vt:lpstr>两层神经网络结构</vt:lpstr>
      <vt:lpstr>两层神经网络结构</vt:lpstr>
      <vt:lpstr>两层神经网络结构</vt:lpstr>
      <vt:lpstr>两层神经网络结构</vt:lpstr>
      <vt:lpstr>两层神经网络效果</vt:lpstr>
      <vt:lpstr>两层神经网络效果</vt:lpstr>
      <vt:lpstr>两层神经网络—隐藏层</vt:lpstr>
      <vt:lpstr>两层神经网络—隐藏层</vt:lpstr>
      <vt:lpstr>两层神经网络—隐藏层</vt:lpstr>
      <vt:lpstr>两层神经网络—训练</vt:lpstr>
      <vt:lpstr>两层神经网络—训练</vt:lpstr>
      <vt:lpstr>两层神经网络—训练</vt:lpstr>
      <vt:lpstr>两层神经网络—BP</vt:lpstr>
      <vt:lpstr>两层神经网络—BP</vt:lpstr>
      <vt:lpstr>两层神经网络—BP</vt:lpstr>
      <vt:lpstr>两层神经网络—BP</vt:lpstr>
      <vt:lpstr>两层神经网络—BP</vt:lpstr>
      <vt:lpstr>两层神经网络—BP</vt:lpstr>
      <vt:lpstr>两层神经网络—BP</vt:lpstr>
      <vt:lpstr>两层神经网络—BP</vt:lpstr>
      <vt:lpstr>两层神经网络—影响</vt:lpstr>
      <vt:lpstr>两层神经网络—影响</vt:lpstr>
      <vt:lpstr>多层神经网络</vt:lpstr>
      <vt:lpstr>多层神经网络</vt:lpstr>
      <vt:lpstr>人类视觉原理</vt:lpstr>
      <vt:lpstr>多层神经网络—训练</vt:lpstr>
      <vt:lpstr>多层神经网络—训练</vt:lpstr>
      <vt:lpstr>多层神经网络—训练</vt:lpstr>
      <vt:lpstr>多层神经网络—训练</vt:lpstr>
      <vt:lpstr>多层神经网络—训练</vt:lpstr>
      <vt:lpstr>多层神经网络—影响</vt:lpstr>
      <vt:lpstr>回顾</vt:lpstr>
      <vt:lpstr>回顾</vt:lpstr>
      <vt:lpstr>回顾</vt:lpstr>
      <vt:lpstr>回顾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 5415 Computer Vision Fall 2004</dc:title>
  <dc:creator>Alper Yilmaz</dc:creator>
  <cp:lastModifiedBy>Su Jingyong</cp:lastModifiedBy>
  <cp:revision>336</cp:revision>
  <cp:lastPrinted>2019-11-21T05:09:00Z</cp:lastPrinted>
  <dcterms:created xsi:type="dcterms:W3CDTF">2019-05-03T08:40:00Z</dcterms:created>
  <dcterms:modified xsi:type="dcterms:W3CDTF">2022-05-14T04:36:27Z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2014-08-26T00:00:00Z</vt:filetime>
  </property>
  <property fmtid="{D5CDD505-2E9C-101B-9397-08002B2CF9AE}" pid="3" name="Creator">
    <vt:lpwstr>Acrobat PDFMaker 10.1 for PowerPoint</vt:lpwstr>
  </property>
  <property fmtid="{D5CDD505-2E9C-101B-9397-08002B2CF9AE}" pid="4" name="LastSaved">
    <vt:filetime>2019-05-03T00:00:00Z</vt:filetime>
  </property>
  <property fmtid="{D5CDD505-2E9C-101B-9397-08002B2CF9AE}" pid="5" name="KSOProductBuildVer">
    <vt:lpwstr>2052-11.1.0.9740</vt:lpwstr>
  </property>
</Properties>
</file>